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Lst>
  <p:notesMasterIdLst>
    <p:notesMasterId r:id="rId24"/>
  </p:notesMasterIdLst>
  <p:sldIdLst>
    <p:sldId id="330" r:id="rId4"/>
    <p:sldId id="1158" r:id="rId5"/>
    <p:sldId id="1462" r:id="rId6"/>
    <p:sldId id="1140" r:id="rId7"/>
    <p:sldId id="354" r:id="rId8"/>
    <p:sldId id="261" r:id="rId9"/>
    <p:sldId id="1464" r:id="rId10"/>
    <p:sldId id="355" r:id="rId11"/>
    <p:sldId id="386" r:id="rId12"/>
    <p:sldId id="372" r:id="rId13"/>
    <p:sldId id="1459" r:id="rId14"/>
    <p:sldId id="1468" r:id="rId15"/>
    <p:sldId id="1460" r:id="rId16"/>
    <p:sldId id="1466" r:id="rId17"/>
    <p:sldId id="1467" r:id="rId18"/>
    <p:sldId id="533" r:id="rId19"/>
    <p:sldId id="1465" r:id="rId20"/>
    <p:sldId id="1469" r:id="rId21"/>
    <p:sldId id="1463" r:id="rId22"/>
    <p:sldId id="29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E03731F-B06A-4AD5-B976-0D06D9AC1373}">
          <p14:sldIdLst>
            <p14:sldId id="330"/>
            <p14:sldId id="1158"/>
            <p14:sldId id="1462"/>
            <p14:sldId id="1140"/>
            <p14:sldId id="354"/>
            <p14:sldId id="261"/>
            <p14:sldId id="1464"/>
            <p14:sldId id="355"/>
            <p14:sldId id="386"/>
            <p14:sldId id="372"/>
            <p14:sldId id="1459"/>
            <p14:sldId id="1468"/>
            <p14:sldId id="1460"/>
            <p14:sldId id="1466"/>
            <p14:sldId id="1467"/>
            <p14:sldId id="533"/>
            <p14:sldId id="1465"/>
            <p14:sldId id="1469"/>
            <p14:sldId id="1463"/>
          </p14:sldIdLst>
        </p14:section>
        <p14:section name="Section sans titre" id="{ACC3032C-87BE-4BC6-9193-4E0AB1A05B4B}">
          <p14:sldIdLst>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94646-0078-4B0C-A2AA-82D07634F19D}" v="1" dt="2025-03-05T17:18:15.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6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A45AC-A65C-488D-B799-1321724676C6}" type="doc">
      <dgm:prSet loTypeId="urn:microsoft.com/office/officeart/2005/8/layout/venn1" loCatId="relationship" qsTypeId="urn:microsoft.com/office/officeart/2005/8/quickstyle/simple1" qsCatId="simple" csTypeId="urn:microsoft.com/office/officeart/2005/8/colors/accent1_2" csCatId="accent1" phldr="1"/>
      <dgm:spPr/>
    </dgm:pt>
    <dgm:pt modelId="{E301C15F-1BE8-4861-9B02-9FC5BB2E250B}">
      <dgm:prSet phldrT="[Texte]"/>
      <dgm:spPr>
        <a:solidFill>
          <a:schemeClr val="bg2">
            <a:alpha val="50000"/>
          </a:schemeClr>
        </a:solidFill>
      </dgm:spPr>
      <dgm:t>
        <a:bodyPr/>
        <a:lstStyle/>
        <a:p>
          <a:r>
            <a:rPr lang="fr-FR" b="1"/>
            <a:t>Accompagner </a:t>
          </a:r>
        </a:p>
        <a:p>
          <a:r>
            <a:rPr lang="fr-FR" b="1"/>
            <a:t>l’évolution professionnelle </a:t>
          </a:r>
          <a:r>
            <a:rPr lang="fr-FR"/>
            <a:t>des cadres et des Jeunes Diplômés</a:t>
          </a:r>
        </a:p>
      </dgm:t>
    </dgm:pt>
    <dgm:pt modelId="{C326C0FD-0CEE-40F3-9925-344E53B38803}" type="parTrans" cxnId="{F167F859-28C6-4B4E-ABEA-E85070692495}">
      <dgm:prSet/>
      <dgm:spPr/>
      <dgm:t>
        <a:bodyPr/>
        <a:lstStyle/>
        <a:p>
          <a:endParaRPr lang="fr-FR"/>
        </a:p>
      </dgm:t>
    </dgm:pt>
    <dgm:pt modelId="{09EBC146-17ED-43EB-933C-34C8AA457C2D}" type="sibTrans" cxnId="{F167F859-28C6-4B4E-ABEA-E85070692495}">
      <dgm:prSet/>
      <dgm:spPr/>
      <dgm:t>
        <a:bodyPr/>
        <a:lstStyle/>
        <a:p>
          <a:endParaRPr lang="fr-FR"/>
        </a:p>
      </dgm:t>
    </dgm:pt>
    <dgm:pt modelId="{034913B9-EF55-4549-9C04-42768EA3FF84}">
      <dgm:prSet phldrT="[Texte]"/>
      <dgm:spPr>
        <a:solidFill>
          <a:schemeClr val="accent3">
            <a:alpha val="50000"/>
          </a:schemeClr>
        </a:solidFill>
      </dgm:spPr>
      <dgm:t>
        <a:bodyPr/>
        <a:lstStyle/>
        <a:p>
          <a:r>
            <a:rPr lang="fr-FR"/>
            <a:t>A</a:t>
          </a:r>
          <a:r>
            <a:rPr lang="fr-FR" b="1"/>
            <a:t>pporter des clés de compréhension du marché </a:t>
          </a:r>
          <a:r>
            <a:rPr lang="fr-FR"/>
            <a:t>et des mutations du travail </a:t>
          </a:r>
        </a:p>
      </dgm:t>
    </dgm:pt>
    <dgm:pt modelId="{7C348582-5FF9-420F-A134-8BA9A6B50D36}" type="parTrans" cxnId="{73651B6F-4073-4F43-AA24-A3ADDA5CAC86}">
      <dgm:prSet/>
      <dgm:spPr/>
      <dgm:t>
        <a:bodyPr/>
        <a:lstStyle/>
        <a:p>
          <a:endParaRPr lang="fr-FR"/>
        </a:p>
      </dgm:t>
    </dgm:pt>
    <dgm:pt modelId="{68B3FE2E-8546-42C0-9183-D7A172F07601}" type="sibTrans" cxnId="{73651B6F-4073-4F43-AA24-A3ADDA5CAC86}">
      <dgm:prSet/>
      <dgm:spPr/>
      <dgm:t>
        <a:bodyPr/>
        <a:lstStyle/>
        <a:p>
          <a:endParaRPr lang="fr-FR"/>
        </a:p>
      </dgm:t>
    </dgm:pt>
    <dgm:pt modelId="{789CEC45-38CB-46E5-BD99-14121C04E9E7}">
      <dgm:prSet phldrT="[Texte]"/>
      <dgm:spPr>
        <a:solidFill>
          <a:srgbClr val="00C4A5">
            <a:alpha val="50000"/>
          </a:srgbClr>
        </a:solidFill>
      </dgm:spPr>
      <dgm:t>
        <a:bodyPr/>
        <a:lstStyle/>
        <a:p>
          <a:r>
            <a:rPr lang="fr-FR" b="1"/>
            <a:t>Aider à la </a:t>
          </a:r>
        </a:p>
        <a:p>
          <a:r>
            <a:rPr lang="fr-FR" b="1"/>
            <a:t>Réussite des recrutements cadres </a:t>
          </a:r>
        </a:p>
      </dgm:t>
    </dgm:pt>
    <dgm:pt modelId="{E36189B2-A117-4C6E-80E0-2E0FABC06CAC}" type="parTrans" cxnId="{946AB9A3-3005-4CA3-B917-7F5F18D499BE}">
      <dgm:prSet/>
      <dgm:spPr/>
      <dgm:t>
        <a:bodyPr/>
        <a:lstStyle/>
        <a:p>
          <a:endParaRPr lang="fr-FR"/>
        </a:p>
      </dgm:t>
    </dgm:pt>
    <dgm:pt modelId="{3A27271D-187E-4F41-9F07-372368828555}" type="sibTrans" cxnId="{946AB9A3-3005-4CA3-B917-7F5F18D499BE}">
      <dgm:prSet/>
      <dgm:spPr/>
      <dgm:t>
        <a:bodyPr/>
        <a:lstStyle/>
        <a:p>
          <a:endParaRPr lang="fr-FR"/>
        </a:p>
      </dgm:t>
    </dgm:pt>
    <dgm:pt modelId="{236C0394-9787-48BF-98B2-36347E271F68}" type="pres">
      <dgm:prSet presAssocID="{935A45AC-A65C-488D-B799-1321724676C6}" presName="compositeShape" presStyleCnt="0">
        <dgm:presLayoutVars>
          <dgm:chMax val="7"/>
          <dgm:dir/>
          <dgm:resizeHandles val="exact"/>
        </dgm:presLayoutVars>
      </dgm:prSet>
      <dgm:spPr/>
    </dgm:pt>
    <dgm:pt modelId="{B0FF4511-8C74-42B4-A6A7-D23217FA46D8}" type="pres">
      <dgm:prSet presAssocID="{E301C15F-1BE8-4861-9B02-9FC5BB2E250B}" presName="circ1" presStyleLbl="vennNode1" presStyleIdx="0" presStyleCnt="3" custLinFactNeighborX="-6681" custLinFactNeighborY="-2083"/>
      <dgm:spPr/>
    </dgm:pt>
    <dgm:pt modelId="{C555C4DE-7451-444C-832C-6EFDD94B011D}" type="pres">
      <dgm:prSet presAssocID="{E301C15F-1BE8-4861-9B02-9FC5BB2E250B}" presName="circ1Tx" presStyleLbl="revTx" presStyleIdx="0" presStyleCnt="0">
        <dgm:presLayoutVars>
          <dgm:chMax val="0"/>
          <dgm:chPref val="0"/>
          <dgm:bulletEnabled val="1"/>
        </dgm:presLayoutVars>
      </dgm:prSet>
      <dgm:spPr/>
    </dgm:pt>
    <dgm:pt modelId="{EA57FC95-4614-49F0-BA16-C5A569064302}" type="pres">
      <dgm:prSet presAssocID="{034913B9-EF55-4549-9C04-42768EA3FF84}" presName="circ2" presStyleLbl="vennNode1" presStyleIdx="1" presStyleCnt="3" custLinFactNeighborX="-286" custLinFactNeighborY="401"/>
      <dgm:spPr/>
    </dgm:pt>
    <dgm:pt modelId="{5B6DCF51-283E-4736-80CD-27B493BFB1C1}" type="pres">
      <dgm:prSet presAssocID="{034913B9-EF55-4549-9C04-42768EA3FF84}" presName="circ2Tx" presStyleLbl="revTx" presStyleIdx="0" presStyleCnt="0">
        <dgm:presLayoutVars>
          <dgm:chMax val="0"/>
          <dgm:chPref val="0"/>
          <dgm:bulletEnabled val="1"/>
        </dgm:presLayoutVars>
      </dgm:prSet>
      <dgm:spPr/>
    </dgm:pt>
    <dgm:pt modelId="{EEC83F51-F75C-4363-B26B-F4DC77D9AB85}" type="pres">
      <dgm:prSet presAssocID="{789CEC45-38CB-46E5-BD99-14121C04E9E7}" presName="circ3" presStyleLbl="vennNode1" presStyleIdx="2" presStyleCnt="3"/>
      <dgm:spPr/>
    </dgm:pt>
    <dgm:pt modelId="{2D3A5158-F5C9-4985-BEE4-83B1AC231757}" type="pres">
      <dgm:prSet presAssocID="{789CEC45-38CB-46E5-BD99-14121C04E9E7}" presName="circ3Tx" presStyleLbl="revTx" presStyleIdx="0" presStyleCnt="0">
        <dgm:presLayoutVars>
          <dgm:chMax val="0"/>
          <dgm:chPref val="0"/>
          <dgm:bulletEnabled val="1"/>
        </dgm:presLayoutVars>
      </dgm:prSet>
      <dgm:spPr/>
    </dgm:pt>
  </dgm:ptLst>
  <dgm:cxnLst>
    <dgm:cxn modelId="{EB88D51E-96A3-4070-ADC5-0C86B66D364B}" type="presOf" srcId="{E301C15F-1BE8-4861-9B02-9FC5BB2E250B}" destId="{B0FF4511-8C74-42B4-A6A7-D23217FA46D8}" srcOrd="0" destOrd="0" presId="urn:microsoft.com/office/officeart/2005/8/layout/venn1"/>
    <dgm:cxn modelId="{D61F7821-DE0A-4018-A993-3EEC557A6183}" type="presOf" srcId="{E301C15F-1BE8-4861-9B02-9FC5BB2E250B}" destId="{C555C4DE-7451-444C-832C-6EFDD94B011D}" srcOrd="1" destOrd="0" presId="urn:microsoft.com/office/officeart/2005/8/layout/venn1"/>
    <dgm:cxn modelId="{73651B6F-4073-4F43-AA24-A3ADDA5CAC86}" srcId="{935A45AC-A65C-488D-B799-1321724676C6}" destId="{034913B9-EF55-4549-9C04-42768EA3FF84}" srcOrd="1" destOrd="0" parTransId="{7C348582-5FF9-420F-A134-8BA9A6B50D36}" sibTransId="{68B3FE2E-8546-42C0-9183-D7A172F07601}"/>
    <dgm:cxn modelId="{F167F859-28C6-4B4E-ABEA-E85070692495}" srcId="{935A45AC-A65C-488D-B799-1321724676C6}" destId="{E301C15F-1BE8-4861-9B02-9FC5BB2E250B}" srcOrd="0" destOrd="0" parTransId="{C326C0FD-0CEE-40F3-9925-344E53B38803}" sibTransId="{09EBC146-17ED-43EB-933C-34C8AA457C2D}"/>
    <dgm:cxn modelId="{DC4B9B82-4E7A-4979-821B-CAADDF56009C}" type="presOf" srcId="{789CEC45-38CB-46E5-BD99-14121C04E9E7}" destId="{EEC83F51-F75C-4363-B26B-F4DC77D9AB85}" srcOrd="0" destOrd="0" presId="urn:microsoft.com/office/officeart/2005/8/layout/venn1"/>
    <dgm:cxn modelId="{175FF385-10CA-408E-95E9-3753685CCA52}" type="presOf" srcId="{034913B9-EF55-4549-9C04-42768EA3FF84}" destId="{5B6DCF51-283E-4736-80CD-27B493BFB1C1}" srcOrd="1" destOrd="0" presId="urn:microsoft.com/office/officeart/2005/8/layout/venn1"/>
    <dgm:cxn modelId="{946AB9A3-3005-4CA3-B917-7F5F18D499BE}" srcId="{935A45AC-A65C-488D-B799-1321724676C6}" destId="{789CEC45-38CB-46E5-BD99-14121C04E9E7}" srcOrd="2" destOrd="0" parTransId="{E36189B2-A117-4C6E-80E0-2E0FABC06CAC}" sibTransId="{3A27271D-187E-4F41-9F07-372368828555}"/>
    <dgm:cxn modelId="{BED3EFB4-4C14-465F-9F8A-E890F8F44F6E}" type="presOf" srcId="{935A45AC-A65C-488D-B799-1321724676C6}" destId="{236C0394-9787-48BF-98B2-36347E271F68}" srcOrd="0" destOrd="0" presId="urn:microsoft.com/office/officeart/2005/8/layout/venn1"/>
    <dgm:cxn modelId="{0ADAB0BE-CC7C-4652-B037-30D06F0D22A5}" type="presOf" srcId="{789CEC45-38CB-46E5-BD99-14121C04E9E7}" destId="{2D3A5158-F5C9-4985-BEE4-83B1AC231757}" srcOrd="1" destOrd="0" presId="urn:microsoft.com/office/officeart/2005/8/layout/venn1"/>
    <dgm:cxn modelId="{51164BD9-C8E8-4A8B-8FDA-2083A59C338C}" type="presOf" srcId="{034913B9-EF55-4549-9C04-42768EA3FF84}" destId="{EA57FC95-4614-49F0-BA16-C5A569064302}" srcOrd="0" destOrd="0" presId="urn:microsoft.com/office/officeart/2005/8/layout/venn1"/>
    <dgm:cxn modelId="{AD3F4A6C-42AD-4EDA-982B-8DBD4CF2070F}" type="presParOf" srcId="{236C0394-9787-48BF-98B2-36347E271F68}" destId="{B0FF4511-8C74-42B4-A6A7-D23217FA46D8}" srcOrd="0" destOrd="0" presId="urn:microsoft.com/office/officeart/2005/8/layout/venn1"/>
    <dgm:cxn modelId="{F5EE7278-00DC-4B3A-A3AF-BE893E9C89A6}" type="presParOf" srcId="{236C0394-9787-48BF-98B2-36347E271F68}" destId="{C555C4DE-7451-444C-832C-6EFDD94B011D}" srcOrd="1" destOrd="0" presId="urn:microsoft.com/office/officeart/2005/8/layout/venn1"/>
    <dgm:cxn modelId="{FDC3EF58-F81C-401F-8126-66182C9FCD11}" type="presParOf" srcId="{236C0394-9787-48BF-98B2-36347E271F68}" destId="{EA57FC95-4614-49F0-BA16-C5A569064302}" srcOrd="2" destOrd="0" presId="urn:microsoft.com/office/officeart/2005/8/layout/venn1"/>
    <dgm:cxn modelId="{A9A5BC91-C839-4C9C-BF63-46297C8781A9}" type="presParOf" srcId="{236C0394-9787-48BF-98B2-36347E271F68}" destId="{5B6DCF51-283E-4736-80CD-27B493BFB1C1}" srcOrd="3" destOrd="0" presId="urn:microsoft.com/office/officeart/2005/8/layout/venn1"/>
    <dgm:cxn modelId="{7708251B-7206-4EC8-894D-8974D250E830}" type="presParOf" srcId="{236C0394-9787-48BF-98B2-36347E271F68}" destId="{EEC83F51-F75C-4363-B26B-F4DC77D9AB85}" srcOrd="4" destOrd="0" presId="urn:microsoft.com/office/officeart/2005/8/layout/venn1"/>
    <dgm:cxn modelId="{1B10A8A2-65B2-4273-9AC4-3C0CC9E68C31}" type="presParOf" srcId="{236C0394-9787-48BF-98B2-36347E271F68}" destId="{2D3A5158-F5C9-4985-BEE4-83B1AC231757}"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2A3C7-E157-4D1A-ABAA-F8E6794B0331}"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fr-FR"/>
        </a:p>
      </dgm:t>
    </dgm:pt>
    <dgm:pt modelId="{62EB7737-231B-4D2C-BD65-A23039C878FD}">
      <dgm:prSet phldrT="[Texte]"/>
      <dgm:spPr>
        <a:solidFill>
          <a:schemeClr val="bg2">
            <a:alpha val="90000"/>
          </a:schemeClr>
        </a:solidFill>
      </dgm:spPr>
      <dgm:t>
        <a:bodyPr/>
        <a:lstStyle/>
        <a:p>
          <a:r>
            <a:rPr lang="fr-FR" b="1" dirty="0">
              <a:solidFill>
                <a:schemeClr val="tx1"/>
              </a:solidFill>
            </a:rPr>
            <a:t>Entretien de diagnostic</a:t>
          </a:r>
        </a:p>
        <a:p>
          <a:r>
            <a:rPr lang="fr-FR" b="1" dirty="0">
              <a:solidFill>
                <a:schemeClr val="tx1"/>
              </a:solidFill>
            </a:rPr>
            <a:t> ( RDV conseil) </a:t>
          </a:r>
        </a:p>
      </dgm:t>
    </dgm:pt>
    <dgm:pt modelId="{767F9961-E092-4F4F-98A7-7553D2D7F3BA}" type="parTrans" cxnId="{4ECE3368-00DE-4E3D-BB60-399AE4D2EB10}">
      <dgm:prSet/>
      <dgm:spPr/>
      <dgm:t>
        <a:bodyPr/>
        <a:lstStyle/>
        <a:p>
          <a:endParaRPr lang="fr-FR"/>
        </a:p>
      </dgm:t>
    </dgm:pt>
    <dgm:pt modelId="{B2E9CF96-0C1D-41C5-A53F-0CE9D49CB8D5}" type="sibTrans" cxnId="{4ECE3368-00DE-4E3D-BB60-399AE4D2EB10}">
      <dgm:prSet/>
      <dgm:spPr/>
      <dgm:t>
        <a:bodyPr/>
        <a:lstStyle/>
        <a:p>
          <a:endParaRPr lang="fr-FR"/>
        </a:p>
      </dgm:t>
    </dgm:pt>
    <dgm:pt modelId="{CF13D689-21C0-48F7-A817-D7884A2D9D52}">
      <dgm:prSet phldrT="[Texte]"/>
      <dgm:spPr>
        <a:solidFill>
          <a:schemeClr val="bg2">
            <a:lumMod val="20000"/>
            <a:lumOff val="80000"/>
            <a:alpha val="90000"/>
          </a:schemeClr>
        </a:solidFill>
        <a:ln>
          <a:noFill/>
        </a:ln>
      </dgm:spPr>
      <dgm:t>
        <a:bodyPr/>
        <a:lstStyle/>
        <a:p>
          <a:r>
            <a:rPr lang="fr-FR" dirty="0"/>
            <a:t>Analyser votre situation </a:t>
          </a:r>
        </a:p>
      </dgm:t>
    </dgm:pt>
    <dgm:pt modelId="{8EA53CBF-3B41-43FA-AE51-74A292CD1323}" type="parTrans" cxnId="{244E5F22-BEE7-460B-920C-26465FCF0794}">
      <dgm:prSet/>
      <dgm:spPr/>
      <dgm:t>
        <a:bodyPr/>
        <a:lstStyle/>
        <a:p>
          <a:endParaRPr lang="fr-FR"/>
        </a:p>
      </dgm:t>
    </dgm:pt>
    <dgm:pt modelId="{4445EC2F-500D-486D-8329-E45A33E23CAA}" type="sibTrans" cxnId="{244E5F22-BEE7-460B-920C-26465FCF0794}">
      <dgm:prSet/>
      <dgm:spPr/>
      <dgm:t>
        <a:bodyPr/>
        <a:lstStyle/>
        <a:p>
          <a:endParaRPr lang="fr-FR"/>
        </a:p>
      </dgm:t>
    </dgm:pt>
    <dgm:pt modelId="{58572BF2-26BC-4E43-B582-F3A0272936EF}">
      <dgm:prSet phldrT="[Texte]"/>
      <dgm:spPr>
        <a:solidFill>
          <a:schemeClr val="bg2">
            <a:lumMod val="20000"/>
            <a:lumOff val="80000"/>
            <a:alpha val="90000"/>
          </a:schemeClr>
        </a:solidFill>
        <a:ln>
          <a:noFill/>
        </a:ln>
      </dgm:spPr>
      <dgm:t>
        <a:bodyPr/>
        <a:lstStyle/>
        <a:p>
          <a:r>
            <a:rPr lang="fr-FR" dirty="0"/>
            <a:t>Identifier s’il est opportun de s’engager dans un accompagnement et les objectifs associés</a:t>
          </a:r>
        </a:p>
      </dgm:t>
    </dgm:pt>
    <dgm:pt modelId="{7BC93ADE-826A-4F91-8EFF-EEF7FDFD51D1}" type="parTrans" cxnId="{5ABB3BE8-B4EE-4649-9835-868E2CCFF8A8}">
      <dgm:prSet/>
      <dgm:spPr/>
      <dgm:t>
        <a:bodyPr/>
        <a:lstStyle/>
        <a:p>
          <a:endParaRPr lang="fr-FR"/>
        </a:p>
      </dgm:t>
    </dgm:pt>
    <dgm:pt modelId="{FD7C9666-A0BA-4F6A-84B3-8CA9BF94A9B6}" type="sibTrans" cxnId="{5ABB3BE8-B4EE-4649-9835-868E2CCFF8A8}">
      <dgm:prSet/>
      <dgm:spPr/>
      <dgm:t>
        <a:bodyPr/>
        <a:lstStyle/>
        <a:p>
          <a:endParaRPr lang="fr-FR"/>
        </a:p>
      </dgm:t>
    </dgm:pt>
    <dgm:pt modelId="{6D815701-AFBA-4D6D-9D5D-6E0183931B3B}">
      <dgm:prSet phldrT="[Texte]"/>
      <dgm:spPr>
        <a:solidFill>
          <a:schemeClr val="bg2">
            <a:alpha val="90000"/>
          </a:schemeClr>
        </a:solidFill>
      </dgm:spPr>
      <dgm:t>
        <a:bodyPr/>
        <a:lstStyle/>
        <a:p>
          <a:r>
            <a:rPr lang="fr-FR" b="1" dirty="0">
              <a:solidFill>
                <a:schemeClr val="tx1"/>
              </a:solidFill>
            </a:rPr>
            <a:t>Parcours d’accompagnement </a:t>
          </a:r>
        </a:p>
      </dgm:t>
    </dgm:pt>
    <dgm:pt modelId="{C86F978A-123E-456F-BD0D-99034D3E7BF4}" type="parTrans" cxnId="{0089549A-FC9D-4474-A38D-9F625ACD3E92}">
      <dgm:prSet/>
      <dgm:spPr/>
      <dgm:t>
        <a:bodyPr/>
        <a:lstStyle/>
        <a:p>
          <a:endParaRPr lang="fr-FR"/>
        </a:p>
      </dgm:t>
    </dgm:pt>
    <dgm:pt modelId="{5CEE394F-5B99-46BB-8A33-E9C1BC034183}" type="sibTrans" cxnId="{0089549A-FC9D-4474-A38D-9F625ACD3E92}">
      <dgm:prSet/>
      <dgm:spPr/>
      <dgm:t>
        <a:bodyPr/>
        <a:lstStyle/>
        <a:p>
          <a:endParaRPr lang="fr-FR"/>
        </a:p>
      </dgm:t>
    </dgm:pt>
    <dgm:pt modelId="{64B169F5-4FD8-4EA3-96BF-2033DF4F9624}">
      <dgm:prSet phldrT="[Texte]"/>
      <dgm:spPr>
        <a:solidFill>
          <a:schemeClr val="bg2">
            <a:lumMod val="20000"/>
            <a:lumOff val="80000"/>
            <a:alpha val="90000"/>
          </a:schemeClr>
        </a:solidFill>
        <a:ln>
          <a:noFill/>
        </a:ln>
      </dgm:spPr>
      <dgm:t>
        <a:bodyPr/>
        <a:lstStyle/>
        <a:p>
          <a:pPr marL="114300" indent="-114300"/>
          <a:r>
            <a:rPr lang="fr-FR" dirty="0"/>
            <a:t>Réaliser des  entretiens pour :</a:t>
          </a:r>
        </a:p>
      </dgm:t>
    </dgm:pt>
    <dgm:pt modelId="{F228FA02-C18D-4C02-95F2-D1D60B7AE719}" type="parTrans" cxnId="{4AC9C5FC-072B-4894-BF05-CDE657775B9F}">
      <dgm:prSet/>
      <dgm:spPr/>
      <dgm:t>
        <a:bodyPr/>
        <a:lstStyle/>
        <a:p>
          <a:endParaRPr lang="fr-FR"/>
        </a:p>
      </dgm:t>
    </dgm:pt>
    <dgm:pt modelId="{3D808FCE-2A4C-4EF9-B99C-E743A2F82BD9}" type="sibTrans" cxnId="{4AC9C5FC-072B-4894-BF05-CDE657775B9F}">
      <dgm:prSet/>
      <dgm:spPr/>
      <dgm:t>
        <a:bodyPr/>
        <a:lstStyle/>
        <a:p>
          <a:endParaRPr lang="fr-FR"/>
        </a:p>
      </dgm:t>
    </dgm:pt>
    <dgm:pt modelId="{4B49B8EF-9339-4FEB-9F44-0DE736D1FBFF}">
      <dgm:prSet phldrT="[Texte]"/>
      <dgm:spPr>
        <a:solidFill>
          <a:schemeClr val="bg2">
            <a:alpha val="90000"/>
          </a:schemeClr>
        </a:solidFill>
      </dgm:spPr>
      <dgm:t>
        <a:bodyPr/>
        <a:lstStyle/>
        <a:p>
          <a:r>
            <a:rPr lang="fr-FR" b="1" dirty="0">
              <a:solidFill>
                <a:schemeClr val="tx1"/>
              </a:solidFill>
            </a:rPr>
            <a:t>Livrable de synthèse</a:t>
          </a:r>
        </a:p>
      </dgm:t>
    </dgm:pt>
    <dgm:pt modelId="{74D750BE-75F5-44F7-AFDE-F11B588D8C29}" type="parTrans" cxnId="{69A856B0-30D4-4AE1-B208-4199CDD8DDF5}">
      <dgm:prSet/>
      <dgm:spPr/>
      <dgm:t>
        <a:bodyPr/>
        <a:lstStyle/>
        <a:p>
          <a:endParaRPr lang="fr-FR"/>
        </a:p>
      </dgm:t>
    </dgm:pt>
    <dgm:pt modelId="{7F9EE86B-C1E9-4305-AC73-08D249E1386E}" type="sibTrans" cxnId="{69A856B0-30D4-4AE1-B208-4199CDD8DDF5}">
      <dgm:prSet/>
      <dgm:spPr/>
      <dgm:t>
        <a:bodyPr/>
        <a:lstStyle/>
        <a:p>
          <a:endParaRPr lang="fr-FR"/>
        </a:p>
      </dgm:t>
    </dgm:pt>
    <dgm:pt modelId="{E3B3B114-1B42-4E7E-B48B-4283432AF8D9}">
      <dgm:prSet phldrT="[Texte]"/>
      <dgm:spPr>
        <a:solidFill>
          <a:schemeClr val="bg2">
            <a:lumMod val="20000"/>
            <a:lumOff val="80000"/>
            <a:alpha val="90000"/>
          </a:schemeClr>
        </a:solidFill>
        <a:ln>
          <a:noFill/>
        </a:ln>
      </dgm:spPr>
      <dgm:t>
        <a:bodyPr/>
        <a:lstStyle/>
        <a:p>
          <a:r>
            <a:rPr lang="fr-FR" baseline="0" dirty="0"/>
            <a:t>Travailler sur  un plan d’action  construit à l’aide du consultant pour atteindre les objectifs visés</a:t>
          </a:r>
          <a:endParaRPr lang="fr-FR" dirty="0"/>
        </a:p>
      </dgm:t>
    </dgm:pt>
    <dgm:pt modelId="{5138EE80-D5DB-428F-84C4-CA1AC6A0BD4C}" type="parTrans" cxnId="{9638EB52-CADE-40DB-92E0-251286254038}">
      <dgm:prSet/>
      <dgm:spPr/>
      <dgm:t>
        <a:bodyPr/>
        <a:lstStyle/>
        <a:p>
          <a:endParaRPr lang="fr-FR"/>
        </a:p>
      </dgm:t>
    </dgm:pt>
    <dgm:pt modelId="{CBF8E925-5765-4893-A9C9-C7C70C260B94}" type="sibTrans" cxnId="{9638EB52-CADE-40DB-92E0-251286254038}">
      <dgm:prSet/>
      <dgm:spPr/>
      <dgm:t>
        <a:bodyPr/>
        <a:lstStyle/>
        <a:p>
          <a:endParaRPr lang="fr-FR"/>
        </a:p>
      </dgm:t>
    </dgm:pt>
    <dgm:pt modelId="{168B25C1-26C5-4374-9DB3-475C7DD6857D}">
      <dgm:prSet phldrT="[Texte]"/>
      <dgm:spPr>
        <a:solidFill>
          <a:schemeClr val="bg2">
            <a:lumMod val="20000"/>
            <a:lumOff val="80000"/>
            <a:alpha val="90000"/>
          </a:schemeClr>
        </a:solidFill>
        <a:ln>
          <a:noFill/>
        </a:ln>
      </dgm:spPr>
      <dgm:t>
        <a:bodyPr/>
        <a:lstStyle/>
        <a:p>
          <a:pPr marL="271463" indent="-271463">
            <a:tabLst>
              <a:tab pos="271463" algn="l"/>
            </a:tabLst>
          </a:pPr>
          <a:r>
            <a:rPr lang="fr-FR" dirty="0"/>
            <a:t>travailler sur votre projet professionnel</a:t>
          </a:r>
        </a:p>
      </dgm:t>
    </dgm:pt>
    <dgm:pt modelId="{D41362AE-FA65-40B5-9091-BE843BE6C769}" type="parTrans" cxnId="{F472D4B3-B046-4590-A81C-CF3593DA3BCD}">
      <dgm:prSet/>
      <dgm:spPr/>
      <dgm:t>
        <a:bodyPr/>
        <a:lstStyle/>
        <a:p>
          <a:endParaRPr lang="fr-FR"/>
        </a:p>
      </dgm:t>
    </dgm:pt>
    <dgm:pt modelId="{C2DB6D9B-EBB2-4383-9265-E2041E9E5527}" type="sibTrans" cxnId="{F472D4B3-B046-4590-A81C-CF3593DA3BCD}">
      <dgm:prSet/>
      <dgm:spPr/>
      <dgm:t>
        <a:bodyPr/>
        <a:lstStyle/>
        <a:p>
          <a:endParaRPr lang="fr-FR"/>
        </a:p>
      </dgm:t>
    </dgm:pt>
    <dgm:pt modelId="{5E5F7161-81A6-4567-B504-25123F386F36}">
      <dgm:prSet phldrT="[Texte]"/>
      <dgm:spPr>
        <a:solidFill>
          <a:schemeClr val="bg2">
            <a:lumMod val="20000"/>
            <a:lumOff val="80000"/>
            <a:alpha val="90000"/>
          </a:schemeClr>
        </a:solidFill>
        <a:ln>
          <a:noFill/>
        </a:ln>
      </dgm:spPr>
      <dgm:t>
        <a:bodyPr/>
        <a:lstStyle/>
        <a:p>
          <a:pPr marL="271463" indent="-271463">
            <a:tabLst>
              <a:tab pos="271463" algn="l"/>
            </a:tabLst>
          </a:pPr>
          <a:r>
            <a:rPr lang="fr-FR" dirty="0"/>
            <a:t>L’aider à optimiser ses techniques de recherche </a:t>
          </a:r>
        </a:p>
      </dgm:t>
    </dgm:pt>
    <dgm:pt modelId="{EB4D86F5-ED97-4147-B9DC-E53891A1F6BC}" type="parTrans" cxnId="{93194F4E-C6B5-4FD4-969C-4702BBC9438A}">
      <dgm:prSet/>
      <dgm:spPr/>
      <dgm:t>
        <a:bodyPr/>
        <a:lstStyle/>
        <a:p>
          <a:endParaRPr lang="fr-FR"/>
        </a:p>
      </dgm:t>
    </dgm:pt>
    <dgm:pt modelId="{0092F7DC-133F-4A09-A4CA-8921DA09C560}" type="sibTrans" cxnId="{93194F4E-C6B5-4FD4-969C-4702BBC9438A}">
      <dgm:prSet/>
      <dgm:spPr/>
      <dgm:t>
        <a:bodyPr/>
        <a:lstStyle/>
        <a:p>
          <a:endParaRPr lang="fr-FR"/>
        </a:p>
      </dgm:t>
    </dgm:pt>
    <dgm:pt modelId="{4EF268EE-EE3D-4D23-977D-DCA66D071931}" type="pres">
      <dgm:prSet presAssocID="{E022A3C7-E157-4D1A-ABAA-F8E6794B0331}" presName="Name0" presStyleCnt="0">
        <dgm:presLayoutVars>
          <dgm:dir/>
          <dgm:animLvl val="lvl"/>
          <dgm:resizeHandles val="exact"/>
        </dgm:presLayoutVars>
      </dgm:prSet>
      <dgm:spPr/>
    </dgm:pt>
    <dgm:pt modelId="{A4EFA57D-3B34-442C-BDE5-778DDCB469EE}" type="pres">
      <dgm:prSet presAssocID="{62EB7737-231B-4D2C-BD65-A23039C878FD}" presName="linNode" presStyleCnt="0"/>
      <dgm:spPr/>
    </dgm:pt>
    <dgm:pt modelId="{CF2A4BFF-C789-4275-AFF6-A5A3335878B1}" type="pres">
      <dgm:prSet presAssocID="{62EB7737-231B-4D2C-BD65-A23039C878FD}" presName="parentText" presStyleLbl="node1" presStyleIdx="0" presStyleCnt="3" custLinFactNeighborY="-258">
        <dgm:presLayoutVars>
          <dgm:chMax val="1"/>
          <dgm:bulletEnabled val="1"/>
        </dgm:presLayoutVars>
      </dgm:prSet>
      <dgm:spPr/>
    </dgm:pt>
    <dgm:pt modelId="{A813D4F9-72F1-4F3E-884D-339C4623A38D}" type="pres">
      <dgm:prSet presAssocID="{62EB7737-231B-4D2C-BD65-A23039C878FD}" presName="descendantText" presStyleLbl="alignAccFollowNode1" presStyleIdx="0" presStyleCnt="3" custLinFactNeighborY="0">
        <dgm:presLayoutVars>
          <dgm:bulletEnabled val="1"/>
        </dgm:presLayoutVars>
      </dgm:prSet>
      <dgm:spPr/>
    </dgm:pt>
    <dgm:pt modelId="{5A5C944E-05C6-404F-BA6E-EC80E4D5BF55}" type="pres">
      <dgm:prSet presAssocID="{B2E9CF96-0C1D-41C5-A53F-0CE9D49CB8D5}" presName="sp" presStyleCnt="0"/>
      <dgm:spPr/>
    </dgm:pt>
    <dgm:pt modelId="{CBC71DE5-9225-4706-8A14-5FCA843A4E0C}" type="pres">
      <dgm:prSet presAssocID="{6D815701-AFBA-4D6D-9D5D-6E0183931B3B}" presName="linNode" presStyleCnt="0"/>
      <dgm:spPr/>
    </dgm:pt>
    <dgm:pt modelId="{C38F3ED5-917A-4143-BE92-E5C86415E369}" type="pres">
      <dgm:prSet presAssocID="{6D815701-AFBA-4D6D-9D5D-6E0183931B3B}" presName="parentText" presStyleLbl="node1" presStyleIdx="1" presStyleCnt="3">
        <dgm:presLayoutVars>
          <dgm:chMax val="1"/>
          <dgm:bulletEnabled val="1"/>
        </dgm:presLayoutVars>
      </dgm:prSet>
      <dgm:spPr/>
    </dgm:pt>
    <dgm:pt modelId="{C7DC8FD0-9E88-4B05-B6CA-D24217B87B03}" type="pres">
      <dgm:prSet presAssocID="{6D815701-AFBA-4D6D-9D5D-6E0183931B3B}" presName="descendantText" presStyleLbl="alignAccFollowNode1" presStyleIdx="1" presStyleCnt="3" custLinFactNeighborY="0">
        <dgm:presLayoutVars>
          <dgm:bulletEnabled val="1"/>
        </dgm:presLayoutVars>
      </dgm:prSet>
      <dgm:spPr/>
    </dgm:pt>
    <dgm:pt modelId="{EF3C72C8-92F8-4A0B-8B6B-E04DF66574F6}" type="pres">
      <dgm:prSet presAssocID="{5CEE394F-5B99-46BB-8A33-E9C1BC034183}" presName="sp" presStyleCnt="0"/>
      <dgm:spPr/>
    </dgm:pt>
    <dgm:pt modelId="{C9762EB6-1E05-458C-BFF9-9780F78E230C}" type="pres">
      <dgm:prSet presAssocID="{4B49B8EF-9339-4FEB-9F44-0DE736D1FBFF}" presName="linNode" presStyleCnt="0"/>
      <dgm:spPr/>
    </dgm:pt>
    <dgm:pt modelId="{6A51332F-DE62-4B4D-B17C-FD47EEDD4F67}" type="pres">
      <dgm:prSet presAssocID="{4B49B8EF-9339-4FEB-9F44-0DE736D1FBFF}" presName="parentText" presStyleLbl="node1" presStyleIdx="2" presStyleCnt="3">
        <dgm:presLayoutVars>
          <dgm:chMax val="1"/>
          <dgm:bulletEnabled val="1"/>
        </dgm:presLayoutVars>
      </dgm:prSet>
      <dgm:spPr/>
    </dgm:pt>
    <dgm:pt modelId="{83E6AB07-7AD4-4B86-930C-DA72C817D569}" type="pres">
      <dgm:prSet presAssocID="{4B49B8EF-9339-4FEB-9F44-0DE736D1FBFF}" presName="descendantText" presStyleLbl="alignAccFollowNode1" presStyleIdx="2" presStyleCnt="3">
        <dgm:presLayoutVars>
          <dgm:bulletEnabled val="1"/>
        </dgm:presLayoutVars>
      </dgm:prSet>
      <dgm:spPr/>
    </dgm:pt>
  </dgm:ptLst>
  <dgm:cxnLst>
    <dgm:cxn modelId="{244E5F22-BEE7-460B-920C-26465FCF0794}" srcId="{62EB7737-231B-4D2C-BD65-A23039C878FD}" destId="{CF13D689-21C0-48F7-A817-D7884A2D9D52}" srcOrd="0" destOrd="0" parTransId="{8EA53CBF-3B41-43FA-AE51-74A292CD1323}" sibTransId="{4445EC2F-500D-486D-8329-E45A33E23CAA}"/>
    <dgm:cxn modelId="{05D41034-B687-4CF7-9EF8-AFCBFE73655B}" type="presOf" srcId="{62EB7737-231B-4D2C-BD65-A23039C878FD}" destId="{CF2A4BFF-C789-4275-AFF6-A5A3335878B1}" srcOrd="0" destOrd="0" presId="urn:microsoft.com/office/officeart/2005/8/layout/vList5"/>
    <dgm:cxn modelId="{4ECE3368-00DE-4E3D-BB60-399AE4D2EB10}" srcId="{E022A3C7-E157-4D1A-ABAA-F8E6794B0331}" destId="{62EB7737-231B-4D2C-BD65-A23039C878FD}" srcOrd="0" destOrd="0" parTransId="{767F9961-E092-4F4F-98A7-7553D2D7F3BA}" sibTransId="{B2E9CF96-0C1D-41C5-A53F-0CE9D49CB8D5}"/>
    <dgm:cxn modelId="{FD802569-63DB-45C3-A753-FF85259BD128}" type="presOf" srcId="{168B25C1-26C5-4374-9DB3-475C7DD6857D}" destId="{C7DC8FD0-9E88-4B05-B6CA-D24217B87B03}" srcOrd="0" destOrd="1" presId="urn:microsoft.com/office/officeart/2005/8/layout/vList5"/>
    <dgm:cxn modelId="{B0BFB46A-0C26-4271-AA76-79459DAD8646}" type="presOf" srcId="{64B169F5-4FD8-4EA3-96BF-2033DF4F9624}" destId="{C7DC8FD0-9E88-4B05-B6CA-D24217B87B03}" srcOrd="0" destOrd="0" presId="urn:microsoft.com/office/officeart/2005/8/layout/vList5"/>
    <dgm:cxn modelId="{93194F4E-C6B5-4FD4-969C-4702BBC9438A}" srcId="{6D815701-AFBA-4D6D-9D5D-6E0183931B3B}" destId="{5E5F7161-81A6-4567-B504-25123F386F36}" srcOrd="2" destOrd="0" parTransId="{EB4D86F5-ED97-4147-B9DC-E53891A1F6BC}" sibTransId="{0092F7DC-133F-4A09-A4CA-8921DA09C560}"/>
    <dgm:cxn modelId="{9638EB52-CADE-40DB-92E0-251286254038}" srcId="{4B49B8EF-9339-4FEB-9F44-0DE736D1FBFF}" destId="{E3B3B114-1B42-4E7E-B48B-4283432AF8D9}" srcOrd="0" destOrd="0" parTransId="{5138EE80-D5DB-428F-84C4-CA1AC6A0BD4C}" sibTransId="{CBF8E925-5765-4893-A9C9-C7C70C260B94}"/>
    <dgm:cxn modelId="{889CE87F-91E0-4095-BB9D-9A4154074410}" type="presOf" srcId="{4B49B8EF-9339-4FEB-9F44-0DE736D1FBFF}" destId="{6A51332F-DE62-4B4D-B17C-FD47EEDD4F67}" srcOrd="0" destOrd="0" presId="urn:microsoft.com/office/officeart/2005/8/layout/vList5"/>
    <dgm:cxn modelId="{69005B8D-A83A-4844-A648-7FF798E6FB89}" type="presOf" srcId="{E022A3C7-E157-4D1A-ABAA-F8E6794B0331}" destId="{4EF268EE-EE3D-4D23-977D-DCA66D071931}" srcOrd="0" destOrd="0" presId="urn:microsoft.com/office/officeart/2005/8/layout/vList5"/>
    <dgm:cxn modelId="{0089549A-FC9D-4474-A38D-9F625ACD3E92}" srcId="{E022A3C7-E157-4D1A-ABAA-F8E6794B0331}" destId="{6D815701-AFBA-4D6D-9D5D-6E0183931B3B}" srcOrd="1" destOrd="0" parTransId="{C86F978A-123E-456F-BD0D-99034D3E7BF4}" sibTransId="{5CEE394F-5B99-46BB-8A33-E9C1BC034183}"/>
    <dgm:cxn modelId="{C7A3C4A2-EB32-4F1F-8BCD-03474BBF1CDC}" type="presOf" srcId="{6D815701-AFBA-4D6D-9D5D-6E0183931B3B}" destId="{C38F3ED5-917A-4143-BE92-E5C86415E369}" srcOrd="0" destOrd="0" presId="urn:microsoft.com/office/officeart/2005/8/layout/vList5"/>
    <dgm:cxn modelId="{69A856B0-30D4-4AE1-B208-4199CDD8DDF5}" srcId="{E022A3C7-E157-4D1A-ABAA-F8E6794B0331}" destId="{4B49B8EF-9339-4FEB-9F44-0DE736D1FBFF}" srcOrd="2" destOrd="0" parTransId="{74D750BE-75F5-44F7-AFDE-F11B588D8C29}" sibTransId="{7F9EE86B-C1E9-4305-AC73-08D249E1386E}"/>
    <dgm:cxn modelId="{F472D4B3-B046-4590-A81C-CF3593DA3BCD}" srcId="{6D815701-AFBA-4D6D-9D5D-6E0183931B3B}" destId="{168B25C1-26C5-4374-9DB3-475C7DD6857D}" srcOrd="1" destOrd="0" parTransId="{D41362AE-FA65-40B5-9091-BE843BE6C769}" sibTransId="{C2DB6D9B-EBB2-4383-9265-E2041E9E5527}"/>
    <dgm:cxn modelId="{358E7EC0-5E9C-4DA0-B758-727D26E289C5}" type="presOf" srcId="{58572BF2-26BC-4E43-B582-F3A0272936EF}" destId="{A813D4F9-72F1-4F3E-884D-339C4623A38D}" srcOrd="0" destOrd="1" presId="urn:microsoft.com/office/officeart/2005/8/layout/vList5"/>
    <dgm:cxn modelId="{5ABB3BE8-B4EE-4649-9835-868E2CCFF8A8}" srcId="{62EB7737-231B-4D2C-BD65-A23039C878FD}" destId="{58572BF2-26BC-4E43-B582-F3A0272936EF}" srcOrd="1" destOrd="0" parTransId="{7BC93ADE-826A-4F91-8EFF-EEF7FDFD51D1}" sibTransId="{FD7C9666-A0BA-4F6A-84B3-8CA9BF94A9B6}"/>
    <dgm:cxn modelId="{2D7EDAEC-BEF2-4D89-83F3-7B2338E9C14B}" type="presOf" srcId="{E3B3B114-1B42-4E7E-B48B-4283432AF8D9}" destId="{83E6AB07-7AD4-4B86-930C-DA72C817D569}" srcOrd="0" destOrd="0" presId="urn:microsoft.com/office/officeart/2005/8/layout/vList5"/>
    <dgm:cxn modelId="{E17D21F5-3AAE-40DE-B5DB-E8BB07B04F7A}" type="presOf" srcId="{CF13D689-21C0-48F7-A817-D7884A2D9D52}" destId="{A813D4F9-72F1-4F3E-884D-339C4623A38D}" srcOrd="0" destOrd="0" presId="urn:microsoft.com/office/officeart/2005/8/layout/vList5"/>
    <dgm:cxn modelId="{4AC9C5FC-072B-4894-BF05-CDE657775B9F}" srcId="{6D815701-AFBA-4D6D-9D5D-6E0183931B3B}" destId="{64B169F5-4FD8-4EA3-96BF-2033DF4F9624}" srcOrd="0" destOrd="0" parTransId="{F228FA02-C18D-4C02-95F2-D1D60B7AE719}" sibTransId="{3D808FCE-2A4C-4EF9-B99C-E743A2F82BD9}"/>
    <dgm:cxn modelId="{AEBA39FD-F34B-4716-835B-9B4123EE308C}" type="presOf" srcId="{5E5F7161-81A6-4567-B504-25123F386F36}" destId="{C7DC8FD0-9E88-4B05-B6CA-D24217B87B03}" srcOrd="0" destOrd="2" presId="urn:microsoft.com/office/officeart/2005/8/layout/vList5"/>
    <dgm:cxn modelId="{3FC8AFEB-7AE2-4A30-BAC5-7B44781ECFEF}" type="presParOf" srcId="{4EF268EE-EE3D-4D23-977D-DCA66D071931}" destId="{A4EFA57D-3B34-442C-BDE5-778DDCB469EE}" srcOrd="0" destOrd="0" presId="urn:microsoft.com/office/officeart/2005/8/layout/vList5"/>
    <dgm:cxn modelId="{51126540-C258-4D83-9723-B9EFFCC69B5B}" type="presParOf" srcId="{A4EFA57D-3B34-442C-BDE5-778DDCB469EE}" destId="{CF2A4BFF-C789-4275-AFF6-A5A3335878B1}" srcOrd="0" destOrd="0" presId="urn:microsoft.com/office/officeart/2005/8/layout/vList5"/>
    <dgm:cxn modelId="{320A7CA5-CDFA-4C11-94EC-C7C03901CE6A}" type="presParOf" srcId="{A4EFA57D-3B34-442C-BDE5-778DDCB469EE}" destId="{A813D4F9-72F1-4F3E-884D-339C4623A38D}" srcOrd="1" destOrd="0" presId="urn:microsoft.com/office/officeart/2005/8/layout/vList5"/>
    <dgm:cxn modelId="{CEB8C824-B758-4360-A897-AF7836C52D5B}" type="presParOf" srcId="{4EF268EE-EE3D-4D23-977D-DCA66D071931}" destId="{5A5C944E-05C6-404F-BA6E-EC80E4D5BF55}" srcOrd="1" destOrd="0" presId="urn:microsoft.com/office/officeart/2005/8/layout/vList5"/>
    <dgm:cxn modelId="{0B8A428C-BF8B-4C48-8CA4-F0C7BF490F16}" type="presParOf" srcId="{4EF268EE-EE3D-4D23-977D-DCA66D071931}" destId="{CBC71DE5-9225-4706-8A14-5FCA843A4E0C}" srcOrd="2" destOrd="0" presId="urn:microsoft.com/office/officeart/2005/8/layout/vList5"/>
    <dgm:cxn modelId="{0BCD8CFA-AC85-41B7-B195-8CF194B3EDEB}" type="presParOf" srcId="{CBC71DE5-9225-4706-8A14-5FCA843A4E0C}" destId="{C38F3ED5-917A-4143-BE92-E5C86415E369}" srcOrd="0" destOrd="0" presId="urn:microsoft.com/office/officeart/2005/8/layout/vList5"/>
    <dgm:cxn modelId="{F65D6A6D-E69A-4CBC-916F-B31ACD708D66}" type="presParOf" srcId="{CBC71DE5-9225-4706-8A14-5FCA843A4E0C}" destId="{C7DC8FD0-9E88-4B05-B6CA-D24217B87B03}" srcOrd="1" destOrd="0" presId="urn:microsoft.com/office/officeart/2005/8/layout/vList5"/>
    <dgm:cxn modelId="{52608A82-E216-4B6D-A61F-548FBC69A339}" type="presParOf" srcId="{4EF268EE-EE3D-4D23-977D-DCA66D071931}" destId="{EF3C72C8-92F8-4A0B-8B6B-E04DF66574F6}" srcOrd="3" destOrd="0" presId="urn:microsoft.com/office/officeart/2005/8/layout/vList5"/>
    <dgm:cxn modelId="{CCE98D98-CEA1-4857-943B-DC9627BEA230}" type="presParOf" srcId="{4EF268EE-EE3D-4D23-977D-DCA66D071931}" destId="{C9762EB6-1E05-458C-BFF9-9780F78E230C}" srcOrd="4" destOrd="0" presId="urn:microsoft.com/office/officeart/2005/8/layout/vList5"/>
    <dgm:cxn modelId="{D6570308-8255-495D-9568-F412B444D6D6}" type="presParOf" srcId="{C9762EB6-1E05-458C-BFF9-9780F78E230C}" destId="{6A51332F-DE62-4B4D-B17C-FD47EEDD4F67}" srcOrd="0" destOrd="0" presId="urn:microsoft.com/office/officeart/2005/8/layout/vList5"/>
    <dgm:cxn modelId="{DBDBA441-CAB6-4379-BF4F-3C17ECD905B5}" type="presParOf" srcId="{C9762EB6-1E05-458C-BFF9-9780F78E230C}" destId="{83E6AB07-7AD4-4B86-930C-DA72C817D56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F4511-8C74-42B4-A6A7-D23217FA46D8}">
      <dsp:nvSpPr>
        <dsp:cNvPr id="0" name=""/>
        <dsp:cNvSpPr/>
      </dsp:nvSpPr>
      <dsp:spPr>
        <a:xfrm>
          <a:off x="1650425" y="9"/>
          <a:ext cx="2899890" cy="2899890"/>
        </a:xfrm>
        <a:prstGeom prst="ellipse">
          <a:avLst/>
        </a:prstGeom>
        <a:solidFill>
          <a:schemeClr val="bg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1" kern="1200"/>
            <a:t>Accompagner </a:t>
          </a:r>
        </a:p>
        <a:p>
          <a:pPr marL="0" lvl="0" indent="0" algn="ctr" defTabSz="800100">
            <a:lnSpc>
              <a:spcPct val="90000"/>
            </a:lnSpc>
            <a:spcBef>
              <a:spcPct val="0"/>
            </a:spcBef>
            <a:spcAft>
              <a:spcPct val="35000"/>
            </a:spcAft>
            <a:buNone/>
          </a:pPr>
          <a:r>
            <a:rPr lang="fr-FR" sz="1800" b="1" kern="1200"/>
            <a:t>l’évolution professionnelle </a:t>
          </a:r>
          <a:r>
            <a:rPr lang="fr-FR" sz="1800" kern="1200"/>
            <a:t>des cadres et des Jeunes Diplômés</a:t>
          </a:r>
        </a:p>
      </dsp:txBody>
      <dsp:txXfrm>
        <a:off x="2037077" y="507490"/>
        <a:ext cx="2126586" cy="1304950"/>
      </dsp:txXfrm>
    </dsp:sp>
    <dsp:sp modelId="{EA57FC95-4614-49F0-BA16-C5A569064302}">
      <dsp:nvSpPr>
        <dsp:cNvPr id="0" name=""/>
        <dsp:cNvSpPr/>
      </dsp:nvSpPr>
      <dsp:spPr>
        <a:xfrm>
          <a:off x="2882250" y="1884474"/>
          <a:ext cx="2899890" cy="2899890"/>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a:t>A</a:t>
          </a:r>
          <a:r>
            <a:rPr lang="fr-FR" sz="1800" b="1" kern="1200"/>
            <a:t>pporter des clés de compréhension du marché </a:t>
          </a:r>
          <a:r>
            <a:rPr lang="fr-FR" sz="1800" kern="1200"/>
            <a:t>et des mutations du travail </a:t>
          </a:r>
        </a:p>
      </dsp:txBody>
      <dsp:txXfrm>
        <a:off x="3769133" y="2633612"/>
        <a:ext cx="1739934" cy="1594939"/>
      </dsp:txXfrm>
    </dsp:sp>
    <dsp:sp modelId="{EEC83F51-F75C-4363-B26B-F4DC77D9AB85}">
      <dsp:nvSpPr>
        <dsp:cNvPr id="0" name=""/>
        <dsp:cNvSpPr/>
      </dsp:nvSpPr>
      <dsp:spPr>
        <a:xfrm>
          <a:off x="797790" y="1872845"/>
          <a:ext cx="2899890" cy="2899890"/>
        </a:xfrm>
        <a:prstGeom prst="ellipse">
          <a:avLst/>
        </a:prstGeom>
        <a:solidFill>
          <a:srgbClr val="00C4A5">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1" kern="1200"/>
            <a:t>Aider à la </a:t>
          </a:r>
        </a:p>
        <a:p>
          <a:pPr marL="0" lvl="0" indent="0" algn="ctr" defTabSz="800100">
            <a:lnSpc>
              <a:spcPct val="90000"/>
            </a:lnSpc>
            <a:spcBef>
              <a:spcPct val="0"/>
            </a:spcBef>
            <a:spcAft>
              <a:spcPct val="35000"/>
            </a:spcAft>
            <a:buNone/>
          </a:pPr>
          <a:r>
            <a:rPr lang="fr-FR" sz="1800" b="1" kern="1200"/>
            <a:t>Réussite des recrutements cadres </a:t>
          </a:r>
        </a:p>
      </dsp:txBody>
      <dsp:txXfrm>
        <a:off x="1070862" y="2621983"/>
        <a:ext cx="1739934" cy="1594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3D4F9-72F1-4F3E-884D-339C4623A38D}">
      <dsp:nvSpPr>
        <dsp:cNvPr id="0" name=""/>
        <dsp:cNvSpPr/>
      </dsp:nvSpPr>
      <dsp:spPr>
        <a:xfrm rot="5400000">
          <a:off x="3276252" y="-1083763"/>
          <a:ext cx="1169567" cy="3633916"/>
        </a:xfrm>
        <a:prstGeom prst="round2SameRect">
          <a:avLst/>
        </a:prstGeom>
        <a:solidFill>
          <a:schemeClr val="bg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Analyser votre situation </a:t>
          </a:r>
        </a:p>
        <a:p>
          <a:pPr marL="114300" lvl="1" indent="-114300" algn="l" defTabSz="622300">
            <a:lnSpc>
              <a:spcPct val="90000"/>
            </a:lnSpc>
            <a:spcBef>
              <a:spcPct val="0"/>
            </a:spcBef>
            <a:spcAft>
              <a:spcPct val="15000"/>
            </a:spcAft>
            <a:buChar char="•"/>
          </a:pPr>
          <a:r>
            <a:rPr lang="fr-FR" sz="1400" kern="1200" dirty="0"/>
            <a:t>Identifier s’il est opportun de s’engager dans un accompagnement et les objectifs associés</a:t>
          </a:r>
        </a:p>
      </dsp:txBody>
      <dsp:txXfrm rot="-5400000">
        <a:off x="2044078" y="205505"/>
        <a:ext cx="3576822" cy="1055379"/>
      </dsp:txXfrm>
    </dsp:sp>
    <dsp:sp modelId="{CF2A4BFF-C789-4275-AFF6-A5A3335878B1}">
      <dsp:nvSpPr>
        <dsp:cNvPr id="0" name=""/>
        <dsp:cNvSpPr/>
      </dsp:nvSpPr>
      <dsp:spPr>
        <a:xfrm>
          <a:off x="0" y="0"/>
          <a:ext cx="2044077" cy="1461959"/>
        </a:xfrm>
        <a:prstGeom prst="roundRect">
          <a:avLst/>
        </a:prstGeom>
        <a:solidFill>
          <a:schemeClr val="bg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Entretien de diagnostic</a:t>
          </a:r>
        </a:p>
        <a:p>
          <a:pPr marL="0" lvl="0" indent="0" algn="ctr" defTabSz="622300">
            <a:lnSpc>
              <a:spcPct val="90000"/>
            </a:lnSpc>
            <a:spcBef>
              <a:spcPct val="0"/>
            </a:spcBef>
            <a:spcAft>
              <a:spcPct val="35000"/>
            </a:spcAft>
            <a:buNone/>
          </a:pPr>
          <a:r>
            <a:rPr lang="fr-FR" sz="1400" b="1" kern="1200" dirty="0">
              <a:solidFill>
                <a:schemeClr val="tx1"/>
              </a:solidFill>
            </a:rPr>
            <a:t> ( RDV conseil) </a:t>
          </a:r>
        </a:p>
      </dsp:txBody>
      <dsp:txXfrm>
        <a:off x="71367" y="71367"/>
        <a:ext cx="1901343" cy="1319225"/>
      </dsp:txXfrm>
    </dsp:sp>
    <dsp:sp modelId="{C7DC8FD0-9E88-4B05-B6CA-D24217B87B03}">
      <dsp:nvSpPr>
        <dsp:cNvPr id="0" name=""/>
        <dsp:cNvSpPr/>
      </dsp:nvSpPr>
      <dsp:spPr>
        <a:xfrm rot="5400000">
          <a:off x="3276252" y="451293"/>
          <a:ext cx="1169567" cy="3633916"/>
        </a:xfrm>
        <a:prstGeom prst="round2SameRect">
          <a:avLst/>
        </a:prstGeom>
        <a:solidFill>
          <a:schemeClr val="bg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Réaliser des  entretiens pour :</a:t>
          </a:r>
        </a:p>
        <a:p>
          <a:pPr marL="271463" lvl="1" indent="-271463" algn="l" defTabSz="622300">
            <a:lnSpc>
              <a:spcPct val="90000"/>
            </a:lnSpc>
            <a:spcBef>
              <a:spcPct val="0"/>
            </a:spcBef>
            <a:spcAft>
              <a:spcPct val="15000"/>
            </a:spcAft>
            <a:buChar char="•"/>
            <a:tabLst>
              <a:tab pos="271463" algn="l"/>
            </a:tabLst>
          </a:pPr>
          <a:r>
            <a:rPr lang="fr-FR" sz="1400" kern="1200" dirty="0"/>
            <a:t>travailler sur votre projet professionnel</a:t>
          </a:r>
        </a:p>
        <a:p>
          <a:pPr marL="271463" lvl="1" indent="-271463" algn="l" defTabSz="622300">
            <a:lnSpc>
              <a:spcPct val="90000"/>
            </a:lnSpc>
            <a:spcBef>
              <a:spcPct val="0"/>
            </a:spcBef>
            <a:spcAft>
              <a:spcPct val="15000"/>
            </a:spcAft>
            <a:buChar char="•"/>
            <a:tabLst>
              <a:tab pos="271463" algn="l"/>
            </a:tabLst>
          </a:pPr>
          <a:r>
            <a:rPr lang="fr-FR" sz="1400" kern="1200" dirty="0"/>
            <a:t>L’aider à optimiser ses techniques de recherche </a:t>
          </a:r>
        </a:p>
      </dsp:txBody>
      <dsp:txXfrm rot="-5400000">
        <a:off x="2044078" y="1740561"/>
        <a:ext cx="3576822" cy="1055379"/>
      </dsp:txXfrm>
    </dsp:sp>
    <dsp:sp modelId="{C38F3ED5-917A-4143-BE92-E5C86415E369}">
      <dsp:nvSpPr>
        <dsp:cNvPr id="0" name=""/>
        <dsp:cNvSpPr/>
      </dsp:nvSpPr>
      <dsp:spPr>
        <a:xfrm>
          <a:off x="0" y="1537272"/>
          <a:ext cx="2044077" cy="1461959"/>
        </a:xfrm>
        <a:prstGeom prst="roundRect">
          <a:avLst/>
        </a:prstGeom>
        <a:solidFill>
          <a:schemeClr val="bg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Parcours d’accompagnement </a:t>
          </a:r>
        </a:p>
      </dsp:txBody>
      <dsp:txXfrm>
        <a:off x="71367" y="1608639"/>
        <a:ext cx="1901343" cy="1319225"/>
      </dsp:txXfrm>
    </dsp:sp>
    <dsp:sp modelId="{83E6AB07-7AD4-4B86-930C-DA72C817D569}">
      <dsp:nvSpPr>
        <dsp:cNvPr id="0" name=""/>
        <dsp:cNvSpPr/>
      </dsp:nvSpPr>
      <dsp:spPr>
        <a:xfrm rot="5400000">
          <a:off x="3276252" y="1986351"/>
          <a:ext cx="1169567" cy="3633916"/>
        </a:xfrm>
        <a:prstGeom prst="round2SameRect">
          <a:avLst/>
        </a:prstGeom>
        <a:solidFill>
          <a:schemeClr val="bg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fr-FR" sz="1400" kern="1200" baseline="0" dirty="0"/>
            <a:t>Travailler sur  un plan d’action  construit à l’aide du consultant pour atteindre les objectifs visés</a:t>
          </a:r>
          <a:endParaRPr lang="fr-FR" sz="1400" kern="1200" dirty="0"/>
        </a:p>
      </dsp:txBody>
      <dsp:txXfrm rot="-5400000">
        <a:off x="2044078" y="3275619"/>
        <a:ext cx="3576822" cy="1055379"/>
      </dsp:txXfrm>
    </dsp:sp>
    <dsp:sp modelId="{6A51332F-DE62-4B4D-B17C-FD47EEDD4F67}">
      <dsp:nvSpPr>
        <dsp:cNvPr id="0" name=""/>
        <dsp:cNvSpPr/>
      </dsp:nvSpPr>
      <dsp:spPr>
        <a:xfrm>
          <a:off x="0" y="3072329"/>
          <a:ext cx="2044077" cy="1461959"/>
        </a:xfrm>
        <a:prstGeom prst="roundRect">
          <a:avLst/>
        </a:prstGeom>
        <a:solidFill>
          <a:schemeClr val="bg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Livrable de synthèse</a:t>
          </a:r>
        </a:p>
      </dsp:txBody>
      <dsp:txXfrm>
        <a:off x="71367" y="3143696"/>
        <a:ext cx="1901343" cy="13192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fr-FR" sz="1800" b="0" strike="noStrike" spc="-1">
                <a:solidFill>
                  <a:srgbClr val="232558"/>
                </a:solidFill>
                <a:latin typeface="Century Gothic"/>
              </a:rPr>
              <a:t>Cliquez pour déplacer la diapo</a:t>
            </a:r>
          </a:p>
        </p:txBody>
      </p:sp>
      <p:sp>
        <p:nvSpPr>
          <p:cNvPr id="215" name="PlaceHolder 2"/>
          <p:cNvSpPr>
            <a:spLocks noGrp="1"/>
          </p:cNvSpPr>
          <p:nvPr>
            <p:ph type="body"/>
          </p:nvPr>
        </p:nvSpPr>
        <p:spPr>
          <a:xfrm>
            <a:off x="777240" y="4777560"/>
            <a:ext cx="6217560" cy="452592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216" name="PlaceHolder 3"/>
          <p:cNvSpPr>
            <a:spLocks noGrp="1"/>
          </p:cNvSpPr>
          <p:nvPr>
            <p:ph type="hdr"/>
          </p:nvPr>
        </p:nvSpPr>
        <p:spPr>
          <a:xfrm>
            <a:off x="0" y="0"/>
            <a:ext cx="3372840" cy="502560"/>
          </a:xfrm>
          <a:prstGeom prst="rect">
            <a:avLst/>
          </a:prstGeom>
        </p:spPr>
        <p:txBody>
          <a:bodyPr lIns="0" tIns="0" rIns="0" bIns="0">
            <a:noAutofit/>
          </a:bodyPr>
          <a:lstStyle/>
          <a:p>
            <a:r>
              <a:rPr lang="fr-FR" sz="1400" b="0" strike="noStrike" spc="-1">
                <a:latin typeface="Times New Roman"/>
              </a:rPr>
              <a:t> </a:t>
            </a:r>
          </a:p>
        </p:txBody>
      </p:sp>
      <p:sp>
        <p:nvSpPr>
          <p:cNvPr id="217"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fr-FR" sz="1400" b="0" strike="noStrike" spc="-1">
                <a:latin typeface="Times New Roman"/>
              </a:rPr>
              <a:t> </a:t>
            </a:r>
          </a:p>
        </p:txBody>
      </p:sp>
      <p:sp>
        <p:nvSpPr>
          <p:cNvPr id="218" name="PlaceHolder 5"/>
          <p:cNvSpPr>
            <a:spLocks noGrp="1"/>
          </p:cNvSpPr>
          <p:nvPr>
            <p:ph type="ftr"/>
          </p:nvPr>
        </p:nvSpPr>
        <p:spPr>
          <a:xfrm>
            <a:off x="0" y="9555480"/>
            <a:ext cx="3372840" cy="502560"/>
          </a:xfrm>
          <a:prstGeom prst="rect">
            <a:avLst/>
          </a:prstGeom>
        </p:spPr>
        <p:txBody>
          <a:bodyPr lIns="0" tIns="0" rIns="0" bIns="0" anchor="b">
            <a:noAutofit/>
          </a:bodyPr>
          <a:lstStyle/>
          <a:p>
            <a:r>
              <a:rPr lang="fr-FR" sz="1400" b="0" strike="noStrike" spc="-1">
                <a:latin typeface="Times New Roman"/>
              </a:rPr>
              <a:t> </a:t>
            </a:r>
          </a:p>
        </p:txBody>
      </p:sp>
      <p:sp>
        <p:nvSpPr>
          <p:cNvPr id="219"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C12A71B0-2D06-40C3-9699-83C5E7251364}"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porate.apec.fr/panorama-chiffr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youtube.com/watch?v=3ASgowLDkoM" TargetMode="External"/><Relationship Id="rId4" Type="http://schemas.openxmlformats.org/officeDocument/2006/relationships/hyperlink" Target="https://www.youtube.com/watch?v=RPv1BoJspj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299290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112235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273965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noRot="1" noChangeAspect="1"/>
          </p:cNvSpPr>
          <p:nvPr>
            <p:ph type="sldImg"/>
          </p:nvPr>
        </p:nvSpPr>
        <p:spPr>
          <a:xfrm>
            <a:off x="1143000" y="685800"/>
            <a:ext cx="4572000" cy="3429000"/>
          </a:xfrm>
          <a:prstGeom prst="rect">
            <a:avLst/>
          </a:prstGeom>
        </p:spPr>
      </p:sp>
      <p:sp>
        <p:nvSpPr>
          <p:cNvPr id="590" name="PlaceHolder 2"/>
          <p:cNvSpPr>
            <a:spLocks noGrp="1"/>
          </p:cNvSpPr>
          <p:nvPr>
            <p:ph type="body"/>
          </p:nvPr>
        </p:nvSpPr>
        <p:spPr>
          <a:xfrm>
            <a:off x="685800" y="4343400"/>
            <a:ext cx="5486040" cy="4114440"/>
          </a:xfrm>
          <a:prstGeom prst="rect">
            <a:avLst/>
          </a:prstGeom>
        </p:spPr>
        <p:txBody>
          <a:bodyPr>
            <a:normAutofit fontScale="64500" lnSpcReduction="20000"/>
          </a:bodyPr>
          <a:lstStyle/>
          <a:p>
            <a:pPr>
              <a:lnSpc>
                <a:spcPct val="100000"/>
              </a:lnSpc>
            </a:pPr>
            <a:r>
              <a:rPr lang="fr-FR" sz="1200" b="1" u="sng" strike="noStrike" spc="-1">
                <a:uFillTx/>
                <a:latin typeface="Arial"/>
              </a:rPr>
              <a:t>Recommandation</a:t>
            </a:r>
            <a:r>
              <a:rPr lang="fr-FR" sz="1200" b="1" strike="noStrike" spc="-1">
                <a:latin typeface="Arial"/>
              </a:rPr>
              <a:t> :</a:t>
            </a:r>
            <a:endParaRPr lang="fr-FR" sz="1200" b="0" strike="noStrike" spc="-1">
              <a:latin typeface="Arial"/>
            </a:endParaRPr>
          </a:p>
          <a:p>
            <a:pPr>
              <a:lnSpc>
                <a:spcPct val="100000"/>
              </a:lnSpc>
            </a:pPr>
            <a:r>
              <a:rPr lang="fr-FR" sz="1200" b="1" strike="noStrike" spc="-1">
                <a:latin typeface="Arial"/>
              </a:rPr>
              <a:t>-La présentation faite de l’Apec dans cette séquence doit rester concise, max. 5min</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u="sng" strike="noStrike" spc="-1">
                <a:uFillTx/>
                <a:latin typeface="Arial"/>
              </a:rPr>
              <a:t>Les missions </a:t>
            </a:r>
            <a:r>
              <a:rPr lang="fr-FR" sz="1200" b="0" strike="noStrike" spc="-1">
                <a:latin typeface="Arial"/>
              </a:rPr>
              <a:t>:</a:t>
            </a:r>
          </a:p>
          <a:p>
            <a:pPr marL="343080" indent="-342720">
              <a:lnSpc>
                <a:spcPct val="100000"/>
              </a:lnSpc>
              <a:spcBef>
                <a:spcPts val="1199"/>
              </a:spcBef>
              <a:spcAft>
                <a:spcPts val="1199"/>
              </a:spcAft>
              <a:buClr>
                <a:srgbClr val="00A99D"/>
              </a:buClr>
              <a:buFont typeface="Wingdings" charset="2"/>
              <a:buChar char=""/>
            </a:pPr>
            <a:r>
              <a:rPr lang="fr-FR" sz="1200" b="1" strike="noStrike" spc="-1">
                <a:latin typeface="Arial"/>
                <a:ea typeface="Microsoft YaHei UI"/>
              </a:rPr>
              <a:t>Collecter et diffuser les offres </a:t>
            </a:r>
            <a:r>
              <a:rPr lang="fr-FR" sz="1200" b="0" strike="noStrike" spc="-1">
                <a:latin typeface="Arial"/>
                <a:ea typeface="Microsoft YaHei UI"/>
              </a:rPr>
              <a:t>d’emploi cadre.</a:t>
            </a:r>
            <a:endParaRPr lang="fr-FR" sz="1200" b="0" strike="noStrike" spc="-1">
              <a:latin typeface="Arial"/>
            </a:endParaRPr>
          </a:p>
          <a:p>
            <a:pPr marL="343080" indent="-342720">
              <a:lnSpc>
                <a:spcPct val="100000"/>
              </a:lnSpc>
              <a:spcBef>
                <a:spcPts val="1199"/>
              </a:spcBef>
              <a:spcAft>
                <a:spcPts val="1199"/>
              </a:spcAft>
              <a:buClr>
                <a:srgbClr val="00A99D"/>
              </a:buClr>
              <a:buFont typeface="Wingdings" charset="2"/>
              <a:buChar char=""/>
            </a:pPr>
            <a:r>
              <a:rPr lang="fr-FR" sz="1200" b="1" strike="noStrike" spc="-1">
                <a:latin typeface="Arial"/>
                <a:ea typeface="Microsoft YaHei UI"/>
              </a:rPr>
              <a:t>Accompagner les cadres </a:t>
            </a:r>
            <a:r>
              <a:rPr lang="fr-FR" sz="1200" b="0" strike="noStrike" spc="-1">
                <a:latin typeface="Arial"/>
                <a:ea typeface="Microsoft YaHei UI"/>
              </a:rPr>
              <a:t>dans leurs évolutions professionnelles et leur recherche d’emploi </a:t>
            </a:r>
            <a:r>
              <a:rPr lang="fr-FR" sz="1200" b="1" strike="noStrike" spc="-1">
                <a:latin typeface="Arial"/>
                <a:ea typeface="Microsoft YaHei UI"/>
              </a:rPr>
              <a:t>et les jeunes diplômé.e.s</a:t>
            </a:r>
            <a:r>
              <a:rPr lang="fr-FR" sz="1200" b="0" strike="noStrike" spc="-1">
                <a:latin typeface="Arial"/>
                <a:ea typeface="Microsoft YaHei UI"/>
              </a:rPr>
              <a:t> dans l’accès à leur 1</a:t>
            </a:r>
            <a:r>
              <a:rPr lang="fr-FR" sz="1200" b="0" strike="noStrike" spc="-1" baseline="30000">
                <a:latin typeface="Arial"/>
                <a:ea typeface="Microsoft YaHei UI"/>
              </a:rPr>
              <a:t>er</a:t>
            </a:r>
            <a:r>
              <a:rPr lang="fr-FR" sz="1200" b="0" strike="noStrike" spc="-1">
                <a:latin typeface="Arial"/>
                <a:ea typeface="Microsoft YaHei UI"/>
              </a:rPr>
              <a:t> emploi, en lien avec l’évolution du marché.</a:t>
            </a:r>
            <a:endParaRPr lang="fr-FR" sz="1200" b="0" strike="noStrike" spc="-1">
              <a:latin typeface="Arial"/>
            </a:endParaRPr>
          </a:p>
          <a:p>
            <a:pPr marL="343080" indent="-342720">
              <a:lnSpc>
                <a:spcPct val="100000"/>
              </a:lnSpc>
              <a:spcBef>
                <a:spcPts val="1199"/>
              </a:spcBef>
              <a:spcAft>
                <a:spcPts val="1199"/>
              </a:spcAft>
              <a:buClr>
                <a:srgbClr val="00A99D"/>
              </a:buClr>
              <a:buFont typeface="Wingdings" charset="2"/>
              <a:buChar char=""/>
            </a:pPr>
            <a:r>
              <a:rPr lang="fr-FR" sz="1200" b="1" strike="noStrike" spc="-1">
                <a:latin typeface="Arial"/>
                <a:ea typeface="Microsoft YaHei UI"/>
              </a:rPr>
              <a:t>Conseiller les entreprises </a:t>
            </a:r>
            <a:r>
              <a:rPr lang="fr-FR" sz="1200" b="0" strike="noStrike" spc="-1">
                <a:latin typeface="Arial"/>
                <a:ea typeface="Microsoft YaHei UI"/>
              </a:rPr>
              <a:t>pour optimiser leurs recrutements et la gestion des compétences internes.</a:t>
            </a:r>
            <a:endParaRPr lang="fr-FR" sz="1200" b="0" strike="noStrike" spc="-1">
              <a:latin typeface="Arial"/>
            </a:endParaRPr>
          </a:p>
          <a:p>
            <a:pPr marL="343080" indent="-342720">
              <a:lnSpc>
                <a:spcPct val="100000"/>
              </a:lnSpc>
              <a:spcBef>
                <a:spcPts val="1199"/>
              </a:spcBef>
              <a:spcAft>
                <a:spcPts val="1199"/>
              </a:spcAft>
              <a:buClr>
                <a:srgbClr val="00A99D"/>
              </a:buClr>
              <a:buFont typeface="Wingdings" charset="2"/>
              <a:buChar char=""/>
            </a:pPr>
            <a:r>
              <a:rPr lang="fr-FR" sz="1200" b="0" strike="noStrike" spc="-1">
                <a:latin typeface="Arial"/>
                <a:ea typeface="Microsoft YaHei UI"/>
              </a:rPr>
              <a:t>Apporter des analyses et des repères sur les grandes tendances en tant qu’</a:t>
            </a:r>
            <a:r>
              <a:rPr lang="fr-FR" sz="1200" b="1" strike="noStrike" spc="-1">
                <a:latin typeface="Arial"/>
                <a:ea typeface="Microsoft YaHei UI"/>
              </a:rPr>
              <a:t>observatoire du marché de l’emploi cadre.</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u="sng" strike="noStrike" spc="-1">
                <a:uFillTx/>
                <a:latin typeface="Arial"/>
                <a:ea typeface="Microsoft YaHei UI"/>
              </a:rPr>
              <a:t>Chiffres-clés Apec</a:t>
            </a:r>
            <a:r>
              <a:rPr lang="fr-FR" sz="1200" b="0" strike="noStrike" spc="-1">
                <a:latin typeface="Arial"/>
                <a:ea typeface="Microsoft YaHei UI"/>
              </a:rPr>
              <a:t> :</a:t>
            </a:r>
            <a:endParaRPr lang="fr-FR" sz="1200" b="0" strike="noStrike" spc="-1">
              <a:latin typeface="Arial"/>
            </a:endParaRPr>
          </a:p>
          <a:p>
            <a:pPr>
              <a:lnSpc>
                <a:spcPct val="100000"/>
              </a:lnSpc>
            </a:pPr>
            <a:r>
              <a:rPr lang="fr-FR" sz="1200" b="0" strike="noStrike" spc="-1">
                <a:latin typeface="Arial"/>
                <a:ea typeface="Microsoft YaHei UI"/>
              </a:rPr>
              <a:t>-</a:t>
            </a:r>
            <a:r>
              <a:rPr lang="fr-FR" sz="1200" b="1" strike="noStrike" spc="-1">
                <a:latin typeface="Arial"/>
                <a:ea typeface="Microsoft YaHei UI"/>
              </a:rPr>
              <a:t>Pensez à vous appuyer sur le site Apec corporate pour présenter des données à jour </a:t>
            </a:r>
            <a:r>
              <a:rPr lang="fr-FR" sz="1200" b="0" strike="noStrike" spc="-1">
                <a:latin typeface="Arial"/>
                <a:ea typeface="Microsoft YaHei UI"/>
              </a:rPr>
              <a:t>: </a:t>
            </a:r>
            <a:r>
              <a:rPr lang="fr-FR" sz="1200" b="0" u="sng" strike="noStrike" spc="-1">
                <a:solidFill>
                  <a:srgbClr val="000000"/>
                </a:solidFill>
                <a:uFillTx/>
                <a:latin typeface="Arial"/>
                <a:ea typeface="Microsoft YaHei UI"/>
                <a:hlinkClick r:id="rId3"/>
              </a:rPr>
              <a:t>https://corporate.apec.fr/panorama-chiffre</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u="sng" strike="noStrike" spc="-1">
                <a:solidFill>
                  <a:srgbClr val="000000"/>
                </a:solidFill>
                <a:uFillTx/>
                <a:latin typeface="Arial"/>
                <a:ea typeface="Microsoft YaHei UI"/>
              </a:rPr>
              <a:t>A savoir</a:t>
            </a:r>
            <a:r>
              <a:rPr lang="fr-FR" sz="1200" b="0" strike="noStrike" spc="-1">
                <a:solidFill>
                  <a:srgbClr val="000000"/>
                </a:solidFill>
                <a:latin typeface="Arial"/>
                <a:ea typeface="Microsoft YaHei UI"/>
              </a:rPr>
              <a:t> :</a:t>
            </a:r>
            <a:endParaRPr lang="fr-FR" sz="1200" b="0" strike="noStrike" spc="-1">
              <a:latin typeface="Arial"/>
            </a:endParaRPr>
          </a:p>
          <a:p>
            <a:pPr>
              <a:lnSpc>
                <a:spcPct val="100000"/>
              </a:lnSpc>
            </a:pPr>
            <a:r>
              <a:rPr lang="fr-FR" sz="1200" b="0" strike="noStrike" spc="-1">
                <a:solidFill>
                  <a:srgbClr val="000000"/>
                </a:solidFill>
                <a:latin typeface="Arial"/>
                <a:ea typeface="Microsoft YaHei UI"/>
              </a:rPr>
              <a:t>Les participant-e-s devront prendre connaissance des vidéos ci-dessous en amont de l’atelier. </a:t>
            </a:r>
            <a:endParaRPr lang="fr-FR" sz="1200" b="0" strike="noStrike" spc="-1">
              <a:latin typeface="Arial"/>
            </a:endParaRPr>
          </a:p>
          <a:p>
            <a:pPr>
              <a:lnSpc>
                <a:spcPct val="100000"/>
              </a:lnSpc>
            </a:pPr>
            <a:r>
              <a:rPr lang="fr-FR" sz="1200" b="0" strike="noStrike" spc="-1">
                <a:solidFill>
                  <a:srgbClr val="000000"/>
                </a:solidFill>
                <a:latin typeface="Arial"/>
                <a:ea typeface="Microsoft YaHei UI"/>
              </a:rPr>
              <a:t>ces vidéos sont accessibles à partir de la Fiche Service de l’Atelier « premier emploi » sur apec.fr.</a:t>
            </a:r>
            <a:endParaRPr lang="fr-FR" sz="1200" b="0" strike="noStrike" spc="-1">
              <a:latin typeface="Arial"/>
            </a:endParaRPr>
          </a:p>
          <a:p>
            <a:pPr>
              <a:lnSpc>
                <a:spcPct val="100000"/>
              </a:lnSpc>
            </a:pPr>
            <a:r>
              <a:rPr lang="fr-FR" sz="1200" b="0" strike="noStrike" spc="-1">
                <a:solidFill>
                  <a:srgbClr val="000000"/>
                </a:solidFill>
                <a:latin typeface="Arial"/>
                <a:ea typeface="Microsoft YaHei UI"/>
              </a:rPr>
              <a:t>-L’Apec racontée par ses clients : </a:t>
            </a:r>
            <a:r>
              <a:rPr lang="fr-FR" sz="1200" b="0" u="sng" strike="noStrike" spc="-1">
                <a:solidFill>
                  <a:srgbClr val="000000"/>
                </a:solidFill>
                <a:uFillTx/>
                <a:latin typeface="Arial"/>
                <a:ea typeface="Microsoft YaHei UI"/>
                <a:hlinkClick r:id="rId4"/>
              </a:rPr>
              <a:t>https://www.youtube.com/watch?v=RPv1BoJspjU</a:t>
            </a:r>
            <a:endParaRPr lang="fr-FR" sz="1200" b="0" strike="noStrike" spc="-1">
              <a:latin typeface="Arial"/>
            </a:endParaRPr>
          </a:p>
          <a:p>
            <a:pPr>
              <a:lnSpc>
                <a:spcPct val="100000"/>
              </a:lnSpc>
            </a:pPr>
            <a:r>
              <a:rPr lang="fr-FR" sz="1200" b="0" strike="noStrike" spc="-1">
                <a:solidFill>
                  <a:srgbClr val="000000"/>
                </a:solidFill>
                <a:latin typeface="Arial"/>
                <a:ea typeface="Microsoft YaHei UI"/>
              </a:rPr>
              <a:t>-Du diplôme au 1</a:t>
            </a:r>
            <a:r>
              <a:rPr lang="fr-FR" sz="1200" b="0" strike="noStrike" spc="-1" baseline="30000">
                <a:solidFill>
                  <a:srgbClr val="000000"/>
                </a:solidFill>
                <a:latin typeface="Arial"/>
                <a:ea typeface="Microsoft YaHei UI"/>
              </a:rPr>
              <a:t>er</a:t>
            </a:r>
            <a:r>
              <a:rPr lang="fr-FR" sz="1200" b="0" strike="noStrike" spc="-1">
                <a:solidFill>
                  <a:srgbClr val="000000"/>
                </a:solidFill>
                <a:latin typeface="Arial"/>
                <a:ea typeface="Microsoft YaHei UI"/>
              </a:rPr>
              <a:t> emploi, Christel partage son expérience : </a:t>
            </a:r>
            <a:r>
              <a:rPr lang="fr-FR" sz="1200" b="0" u="sng" strike="noStrike" spc="-1">
                <a:solidFill>
                  <a:srgbClr val="000000"/>
                </a:solidFill>
                <a:uFillTx/>
                <a:latin typeface="Arial"/>
                <a:ea typeface="Microsoft YaHei UI"/>
                <a:hlinkClick r:id="rId5"/>
              </a:rPr>
              <a:t>https://www.youtube.com/watch?v=3ASgowLDkoM</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800" b="0" u="sng" strike="noStrike" spc="-1">
                <a:solidFill>
                  <a:srgbClr val="000000"/>
                </a:solidFill>
                <a:uFillTx/>
                <a:latin typeface="Arial"/>
                <a:ea typeface="Microsoft YaHei UI"/>
              </a:rPr>
              <a:t>Objectif</a:t>
            </a:r>
            <a:r>
              <a:rPr lang="fr-FR" sz="1800" b="0" strike="noStrike" spc="-1">
                <a:solidFill>
                  <a:srgbClr val="000000"/>
                </a:solidFill>
                <a:latin typeface="Arial"/>
                <a:ea typeface="Microsoft YaHei UI"/>
              </a:rPr>
              <a:t> :</a:t>
            </a:r>
            <a:endParaRPr lang="fr-FR" sz="1800" b="0" strike="noStrike" spc="-1">
              <a:latin typeface="Arial"/>
            </a:endParaRPr>
          </a:p>
          <a:p>
            <a:pPr>
              <a:lnSpc>
                <a:spcPct val="100000"/>
              </a:lnSpc>
            </a:pPr>
            <a:r>
              <a:rPr lang="fr-FR" sz="1800" b="0" strike="noStrike" spc="-1">
                <a:solidFill>
                  <a:srgbClr val="000000"/>
                </a:solidFill>
                <a:latin typeface="Arial"/>
                <a:ea typeface="Microsoft YaHei UI"/>
              </a:rPr>
              <a:t>-Elle vise à présenter l’Apec à aux participant-e-s qui ne nous connaissent pas ou mal et à leur apporter des compléments éventuels d’informations.</a:t>
            </a:r>
            <a:endParaRPr lang="fr-FR" sz="1800" b="0" strike="noStrike" spc="-1">
              <a:latin typeface="Arial"/>
            </a:endParaRPr>
          </a:p>
          <a:p>
            <a:pPr>
              <a:lnSpc>
                <a:spcPct val="100000"/>
              </a:lnSpc>
            </a:pPr>
            <a:endParaRPr lang="fr-FR" sz="1800" b="0" strike="noStrike" spc="-1">
              <a:latin typeface="Arial"/>
            </a:endParaRPr>
          </a:p>
          <a:p>
            <a:pPr>
              <a:lnSpc>
                <a:spcPct val="100000"/>
              </a:lnSpc>
            </a:pPr>
            <a:endParaRPr lang="fr-FR" sz="1800" b="0" strike="noStrike" spc="-1">
              <a:latin typeface="Arial"/>
            </a:endParaRPr>
          </a:p>
        </p:txBody>
      </p:sp>
      <p:sp>
        <p:nvSpPr>
          <p:cNvPr id="591" name="TextShape 3"/>
          <p:cNvSpPr txBox="1"/>
          <p:nvPr/>
        </p:nvSpPr>
        <p:spPr>
          <a:xfrm>
            <a:off x="3884760" y="8685360"/>
            <a:ext cx="2971440" cy="456840"/>
          </a:xfrm>
          <a:prstGeom prst="rect">
            <a:avLst/>
          </a:prstGeom>
          <a:noFill/>
          <a:ln>
            <a:noFill/>
          </a:ln>
        </p:spPr>
        <p:txBody>
          <a:bodyPr anchor="b">
            <a:noAutofit/>
          </a:bodyPr>
          <a:lstStyle/>
          <a:p>
            <a:endParaRPr lang="fr-FR" sz="2400" b="0" strike="noStrike" spc="-1">
              <a:latin typeface="Times New Roman"/>
            </a:endParaRPr>
          </a:p>
        </p:txBody>
      </p:sp>
    </p:spTree>
    <p:extLst>
      <p:ext uri="{BB962C8B-B14F-4D97-AF65-F5344CB8AC3E}">
        <p14:creationId xmlns:p14="http://schemas.microsoft.com/office/powerpoint/2010/main" val="167236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152654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normAutofit/>
          </a:bodyPr>
          <a:lstStyle/>
          <a:p>
            <a:pPr algn="ct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76960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348628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r>
              <a:rPr lang="fr-FR">
                <a:latin typeface="Arial"/>
                <a:cs typeface="Arial"/>
              </a:rPr>
              <a:t>Intro  : vous êtes ici dans le cadre d’un parcours IC</a:t>
            </a:r>
          </a:p>
          <a:p>
            <a:pPr lvl="0"/>
            <a:r>
              <a:rPr lang="fr-FR">
                <a:latin typeface="Arial"/>
                <a:cs typeface="Arial"/>
              </a:rPr>
              <a:t>(présenter la carte) qui dure 2 mois axé principalement sur l’action</a:t>
            </a:r>
          </a:p>
          <a:p>
            <a:r>
              <a:rPr lang="fr-FR">
                <a:latin typeface="Arial"/>
                <a:cs typeface="Arial"/>
              </a:rPr>
              <a:t>L’idée est de vous faire passer par des escales qui vous sont indispensables ;  les îles bilan, projet, marché on vous donnera des supports pour vous aider à recenser ce qu’il y a dans votre sac à dos, votre destination. Si besoin d’aller plus loin, on vous orientera lors de l’entretien </a:t>
            </a:r>
            <a:r>
              <a:rPr lang="fr-FR" err="1">
                <a:latin typeface="Arial"/>
                <a:cs typeface="Arial"/>
              </a:rPr>
              <a:t>indiv</a:t>
            </a:r>
            <a:r>
              <a:rPr lang="fr-FR">
                <a:latin typeface="Arial"/>
                <a:cs typeface="Arial"/>
              </a:rPr>
              <a:t> on vous proposera un accompagnement spécifique</a:t>
            </a:r>
          </a:p>
          <a:p>
            <a:pPr lvl="0"/>
            <a:endParaRPr lang="fr-FR"/>
          </a:p>
          <a:p>
            <a:pPr lvl="0"/>
            <a:r>
              <a:rPr lang="fr-FR">
                <a:latin typeface="Arial"/>
                <a:cs typeface="Arial"/>
              </a:rPr>
              <a:t>Notre voyage vous amènera sur l’archipel des actions que nous travaillerons plus particulièrement;</a:t>
            </a:r>
          </a:p>
          <a:p>
            <a:pPr lvl="0"/>
            <a:endParaRPr lang="fr-FR"/>
          </a:p>
          <a:p>
            <a:pPr lvl="0"/>
            <a:r>
              <a:rPr lang="fr-FR">
                <a:latin typeface="Arial"/>
                <a:cs typeface="Arial"/>
              </a:rPr>
              <a:t>Aujourd’hui on est dans l’embarquement et la destination de ce voyage est de vous donner les clés pour atteindre votre objectif (retrouver plus facilement un emploi, définir un projet, créer une activité …)</a:t>
            </a:r>
          </a:p>
          <a:p>
            <a:pPr lvl="0"/>
            <a:endParaRPr lang="fr-FR"/>
          </a:p>
          <a:p>
            <a:r>
              <a:rPr lang="fr-FR">
                <a:latin typeface="Arial"/>
                <a:cs typeface="Arial"/>
              </a:rPr>
              <a:t>L’objectif est de définir avec vous votre voyage personnalisé formalisé sous la forme d’un carnet de bord. </a:t>
            </a:r>
            <a:endParaRPr lang="fr-FR">
              <a:cs typeface="Arial"/>
            </a:endParaRPr>
          </a:p>
          <a:p>
            <a:pPr lvl="0"/>
            <a:r>
              <a:rPr lang="fr-FR">
                <a:latin typeface="Arial"/>
                <a:cs typeface="Arial"/>
              </a:rPr>
              <a:t>Présenter les îles où vous allez faire escale</a:t>
            </a:r>
          </a:p>
          <a:p>
            <a:r>
              <a:rPr lang="fr-FR">
                <a:latin typeface="Arial"/>
                <a:cs typeface="Arial"/>
              </a:rPr>
              <a:t>Un rendez-vous individuel pour valider le parcours</a:t>
            </a:r>
            <a:endParaRPr lang="fr-FR">
              <a:cs typeface="Arial"/>
            </a:endParaRPr>
          </a:p>
          <a:p>
            <a:endParaRPr lang="fr-FR">
              <a:cs typeface="Arial" pitchFamily="34" charset="0"/>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353356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0013" y="763588"/>
            <a:ext cx="5030787" cy="37719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114621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9" name="PlaceHolder 2"/>
          <p:cNvSpPr>
            <a:spLocks noGrp="1"/>
          </p:cNvSpPr>
          <p:nvPr>
            <p:ph type="body"/>
          </p:nvPr>
        </p:nvSpPr>
        <p:spPr>
          <a:xfrm>
            <a:off x="2412000" y="600660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
        <p:nvSpPr>
          <p:cNvPr id="30" name="PlaceHolder 3"/>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32"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33"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34"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35" name="PlaceHolder 5"/>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37" name="PlaceHolder 2"/>
          <p:cNvSpPr>
            <a:spLocks noGrp="1"/>
          </p:cNvSpPr>
          <p:nvPr>
            <p:ph type="body"/>
          </p:nvPr>
        </p:nvSpPr>
        <p:spPr>
          <a:xfrm>
            <a:off x="241200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38" name="PlaceHolder 3"/>
          <p:cNvSpPr>
            <a:spLocks noGrp="1"/>
          </p:cNvSpPr>
          <p:nvPr>
            <p:ph type="body"/>
          </p:nvPr>
        </p:nvSpPr>
        <p:spPr>
          <a:xfrm>
            <a:off x="387252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39" name="PlaceHolder 4"/>
          <p:cNvSpPr>
            <a:spLocks noGrp="1"/>
          </p:cNvSpPr>
          <p:nvPr>
            <p:ph type="body"/>
          </p:nvPr>
        </p:nvSpPr>
        <p:spPr>
          <a:xfrm>
            <a:off x="533304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40" name="PlaceHolder 5"/>
          <p:cNvSpPr>
            <a:spLocks noGrp="1"/>
          </p:cNvSpPr>
          <p:nvPr>
            <p:ph type="body"/>
          </p:nvPr>
        </p:nvSpPr>
        <p:spPr>
          <a:xfrm>
            <a:off x="241200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41" name="PlaceHolder 6"/>
          <p:cNvSpPr>
            <a:spLocks noGrp="1"/>
          </p:cNvSpPr>
          <p:nvPr>
            <p:ph type="body"/>
          </p:nvPr>
        </p:nvSpPr>
        <p:spPr>
          <a:xfrm>
            <a:off x="387252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42" name="PlaceHolder 7"/>
          <p:cNvSpPr>
            <a:spLocks noGrp="1"/>
          </p:cNvSpPr>
          <p:nvPr>
            <p:ph type="body"/>
          </p:nvPr>
        </p:nvSpPr>
        <p:spPr>
          <a:xfrm>
            <a:off x="533304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hapitre F">
    <p:spTree>
      <p:nvGrpSpPr>
        <p:cNvPr id="1" name=""/>
        <p:cNvGrpSpPr/>
        <p:nvPr/>
      </p:nvGrpSpPr>
      <p:grpSpPr>
        <a:xfrm>
          <a:off x="0" y="0"/>
          <a:ext cx="0" cy="0"/>
          <a:chOff x="0" y="0"/>
          <a:chExt cx="0" cy="0"/>
        </a:xfrm>
      </p:grpSpPr>
      <p:sp>
        <p:nvSpPr>
          <p:cNvPr id="8" name="Rectangle 7"/>
          <p:cNvSpPr/>
          <p:nvPr userDrawn="1"/>
        </p:nvSpPr>
        <p:spPr bwMode="gray">
          <a:xfrm>
            <a:off x="-320" y="0"/>
            <a:ext cx="9144319" cy="6858000"/>
          </a:xfrm>
          <a:prstGeom prst="rect">
            <a:avLst/>
          </a:prstGeom>
          <a:solidFill>
            <a:srgbClr val="6B6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bwMode="gray">
          <a:xfrm>
            <a:off x="457826" y="1049122"/>
            <a:ext cx="8280000" cy="2304000"/>
          </a:xfrm>
        </p:spPr>
        <p:txBody>
          <a:bodyPr/>
          <a:lstStyle>
            <a:lvl1pPr>
              <a:defRPr sz="5500" baseline="0">
                <a:solidFill>
                  <a:schemeClr val="tx2"/>
                </a:solidFill>
              </a:defRPr>
            </a:lvl1pPr>
          </a:lstStyle>
          <a:p>
            <a:r>
              <a:rPr lang="fr-FR"/>
              <a:t>Titre</a:t>
            </a:r>
          </a:p>
        </p:txBody>
      </p:sp>
      <p:sp>
        <p:nvSpPr>
          <p:cNvPr id="3" name="Espace réservé de la date 2"/>
          <p:cNvSpPr>
            <a:spLocks noGrp="1"/>
          </p:cNvSpPr>
          <p:nvPr>
            <p:ph type="dt" sz="half" idx="10"/>
          </p:nvPr>
        </p:nvSpPr>
        <p:spPr bwMode="gray"/>
        <p:txBody>
          <a:bodyPr/>
          <a:lstStyle/>
          <a:p>
            <a:r>
              <a:rPr lang="fr-FR"/>
              <a:t>00/00/0000</a:t>
            </a:r>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Nom de la présentation</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406725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re et image A">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572000" y="0"/>
            <a:ext cx="4572000" cy="6858000"/>
          </a:xfrm>
          <a:solidFill>
            <a:schemeClr val="bg1">
              <a:lumMod val="85000"/>
            </a:schemeClr>
          </a:solidFill>
        </p:spPr>
        <p:txBody>
          <a:bodyPr tIns="1080000" anchor="ctr" anchorCtr="0"/>
          <a:lstStyle>
            <a:lvl1pPr marL="0" indent="0" algn="ctr">
              <a:buFont typeface="Arial" pitchFamily="34" charset="0"/>
              <a:buNone/>
              <a:defRPr b="1"/>
            </a:lvl1pPr>
          </a:lstStyle>
          <a:p>
            <a:pPr lvl="0"/>
            <a:r>
              <a:rPr lang="fr-FR"/>
              <a:t>Image</a:t>
            </a:r>
          </a:p>
        </p:txBody>
      </p:sp>
      <p:sp>
        <p:nvSpPr>
          <p:cNvPr id="4" name="Espace réservé de la date 3"/>
          <p:cNvSpPr>
            <a:spLocks noGrp="1"/>
          </p:cNvSpPr>
          <p:nvPr>
            <p:ph type="dt" sz="half" idx="10"/>
          </p:nvPr>
        </p:nvSpPr>
        <p:spPr bwMode="gray">
          <a:xfrm>
            <a:off x="457826" y="4155716"/>
            <a:ext cx="1800000" cy="360000"/>
          </a:xfrm>
          <a:ln>
            <a:noFill/>
          </a:ln>
        </p:spPr>
        <p:txBody>
          <a:bodyPr anchor="t" anchorCtr="0"/>
          <a:lstStyle>
            <a:lvl1pPr algn="l">
              <a:defRPr sz="1200" b="1">
                <a:solidFill>
                  <a:schemeClr val="tx2"/>
                </a:solidFill>
              </a:defRPr>
            </a:lvl1pPr>
          </a:lstStyle>
          <a:p>
            <a:r>
              <a:rPr lang="fr-FR"/>
              <a:t>00/00/0000</a:t>
            </a:r>
          </a:p>
        </p:txBody>
      </p:sp>
      <p:sp>
        <p:nvSpPr>
          <p:cNvPr id="5" name="Espace réservé du pied de page 4"/>
          <p:cNvSpPr>
            <a:spLocks noGrp="1"/>
          </p:cNvSpPr>
          <p:nvPr>
            <p:ph type="ftr" sz="quarter" idx="11"/>
          </p:nvPr>
        </p:nvSpPr>
        <p:spPr bwMode="gray">
          <a:xfrm>
            <a:off x="0" y="6678000"/>
            <a:ext cx="180000" cy="180000"/>
          </a:xfrm>
          <a:ln>
            <a:solidFill>
              <a:schemeClr val="tx2">
                <a:alpha val="0"/>
              </a:schemeClr>
            </a:solidFill>
          </a:ln>
        </p:spPr>
        <p:txBody>
          <a:bodyPr/>
          <a:lstStyle>
            <a:lvl1pPr>
              <a:defRPr sz="100">
                <a:solidFill>
                  <a:schemeClr val="tx2">
                    <a:alpha val="0"/>
                  </a:schemeClr>
                </a:solidFill>
              </a:defRPr>
            </a:lvl1pPr>
          </a:lstStyle>
          <a:p>
            <a:r>
              <a:rPr lang="fr-FR"/>
              <a:t>Nom de la présentation</a:t>
            </a:r>
          </a:p>
        </p:txBody>
      </p:sp>
      <p:sp>
        <p:nvSpPr>
          <p:cNvPr id="6" name="Espace réservé du numéro de diapositive 5"/>
          <p:cNvSpPr>
            <a:spLocks noGrp="1"/>
          </p:cNvSpPr>
          <p:nvPr>
            <p:ph type="sldNum" sz="quarter" idx="12"/>
          </p:nvPr>
        </p:nvSpPr>
        <p:spPr bwMode="gray">
          <a:xfrm>
            <a:off x="0" y="6678000"/>
            <a:ext cx="180000" cy="180000"/>
          </a:xfrm>
          <a:ln>
            <a:solidFill>
              <a:schemeClr val="tx2">
                <a:alpha val="0"/>
              </a:schemeClr>
            </a:solidFill>
          </a:ln>
        </p:spPr>
        <p:txBody>
          <a:bodyPr/>
          <a:lstStyle>
            <a:lvl1pPr>
              <a:defRPr sz="100">
                <a:solidFill>
                  <a:schemeClr val="tx2">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457826" y="708304"/>
            <a:ext cx="3960000" cy="3132000"/>
          </a:xfrm>
        </p:spPr>
        <p:txBody>
          <a:bodyPr/>
          <a:lstStyle>
            <a:lvl1pPr>
              <a:defRPr sz="4300"/>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0000" y="5580000"/>
            <a:ext cx="1980000" cy="898615"/>
          </a:xfrm>
          <a:prstGeom prst="rect">
            <a:avLst/>
          </a:prstGeom>
        </p:spPr>
      </p:pic>
    </p:spTree>
    <p:extLst>
      <p:ext uri="{BB962C8B-B14F-4D97-AF65-F5344CB8AC3E}">
        <p14:creationId xmlns:p14="http://schemas.microsoft.com/office/powerpoint/2010/main" val="338914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57826" y="415571"/>
            <a:ext cx="8280000" cy="1044000"/>
          </a:xfrm>
        </p:spPr>
        <p:txBody>
          <a:bodyPr/>
          <a:lstStyle>
            <a:lvl1pPr>
              <a:defRPr sz="3000"/>
            </a:lvl1pPr>
          </a:lstStyle>
          <a:p>
            <a:r>
              <a:rPr lang="fr-FR"/>
              <a:t>Titre</a:t>
            </a:r>
          </a:p>
        </p:txBody>
      </p:sp>
      <p:sp>
        <p:nvSpPr>
          <p:cNvPr id="3" name="Espace réservé de la date 2"/>
          <p:cNvSpPr>
            <a:spLocks noGrp="1"/>
          </p:cNvSpPr>
          <p:nvPr>
            <p:ph type="dt" sz="half" idx="10"/>
          </p:nvPr>
        </p:nvSpPr>
        <p:spPr bwMode="gray"/>
        <p:txBody>
          <a:bodyPr/>
          <a:lstStyle/>
          <a:p>
            <a:r>
              <a:rPr lang="fr-FR"/>
              <a:t>00/00/0000</a:t>
            </a:r>
          </a:p>
        </p:txBody>
      </p:sp>
      <p:sp>
        <p:nvSpPr>
          <p:cNvPr id="4" name="Espace réservé du pied de page 3"/>
          <p:cNvSpPr>
            <a:spLocks noGrp="1"/>
          </p:cNvSpPr>
          <p:nvPr>
            <p:ph type="ftr" sz="quarter" idx="11"/>
          </p:nvPr>
        </p:nvSpPr>
        <p:spPr bwMode="gray"/>
        <p:txBody>
          <a:bodyPr/>
          <a:lstStyle/>
          <a:p>
            <a:r>
              <a:rPr lang="fr-FR"/>
              <a:t>Nom de la présentation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9" name="Espace réservé du texte 8"/>
          <p:cNvSpPr>
            <a:spLocks noGrp="1"/>
          </p:cNvSpPr>
          <p:nvPr>
            <p:ph type="body" sz="quarter" idx="13" hasCustomPrompt="1"/>
          </p:nvPr>
        </p:nvSpPr>
        <p:spPr bwMode="gray">
          <a:xfrm>
            <a:off x="392510" y="1676046"/>
            <a:ext cx="360000" cy="4680000"/>
          </a:xfrm>
        </p:spPr>
        <p:txBody>
          <a:bodyPr/>
          <a:lstStyle>
            <a:lvl1pPr marL="0" indent="0" algn="r">
              <a:spcAft>
                <a:spcPts val="500"/>
              </a:spcAft>
              <a:buNone/>
              <a:defRPr sz="1500" b="1" baseline="0">
                <a:solidFill>
                  <a:schemeClr val="bg2"/>
                </a:solidFill>
              </a:defRPr>
            </a:lvl1pPr>
          </a:lstStyle>
          <a:p>
            <a:pPr lvl="0"/>
            <a:r>
              <a:rPr lang="fr-FR"/>
              <a:t>00.</a:t>
            </a:r>
          </a:p>
        </p:txBody>
      </p:sp>
      <p:sp>
        <p:nvSpPr>
          <p:cNvPr id="10" name="Espace réservé du texte 8"/>
          <p:cNvSpPr>
            <a:spLocks noGrp="1"/>
          </p:cNvSpPr>
          <p:nvPr>
            <p:ph type="body" sz="quarter" idx="14" hasCustomPrompt="1"/>
          </p:nvPr>
        </p:nvSpPr>
        <p:spPr bwMode="gray">
          <a:xfrm>
            <a:off x="794925" y="1676046"/>
            <a:ext cx="5076000" cy="4680000"/>
          </a:xfrm>
        </p:spPr>
        <p:txBody>
          <a:bodyPr/>
          <a:lstStyle>
            <a:lvl1pPr marL="0" indent="0">
              <a:spcAft>
                <a:spcPts val="500"/>
              </a:spcAft>
              <a:buNone/>
              <a:tabLst>
                <a:tab pos="5076000" algn="r"/>
              </a:tabLst>
              <a:defRPr sz="1500" b="1" baseline="0"/>
            </a:lvl1pPr>
          </a:lstStyle>
          <a:p>
            <a:pPr lvl="0"/>
            <a:r>
              <a:rPr lang="fr-FR"/>
              <a:t>Titre</a:t>
            </a:r>
          </a:p>
        </p:txBody>
      </p:sp>
    </p:spTree>
    <p:extLst>
      <p:ext uri="{BB962C8B-B14F-4D97-AF65-F5344CB8AC3E}">
        <p14:creationId xmlns:p14="http://schemas.microsoft.com/office/powerpoint/2010/main" val="395804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50" name="PlaceHolder 2"/>
          <p:cNvSpPr>
            <a:spLocks noGrp="1"/>
          </p:cNvSpPr>
          <p:nvPr>
            <p:ph type="subTitle"/>
          </p:nvPr>
        </p:nvSpPr>
        <p:spPr>
          <a:xfrm>
            <a:off x="2412000" y="5730840"/>
            <a:ext cx="4319640" cy="911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52" name="PlaceHolder 2"/>
          <p:cNvSpPr>
            <a:spLocks noGrp="1"/>
          </p:cNvSpPr>
          <p:nvPr>
            <p:ph type="body"/>
          </p:nvPr>
        </p:nvSpPr>
        <p:spPr>
          <a:xfrm>
            <a:off x="2412000" y="6006600"/>
            <a:ext cx="4319640" cy="360000"/>
          </a:xfrm>
          <a:prstGeom prst="rect">
            <a:avLst/>
          </a:prstGeom>
        </p:spPr>
        <p:txBody>
          <a:bodyPr lIns="0" tIns="0" rIns="0" bIns="0">
            <a:norm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54"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55"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8" name="PlaceHolder 2"/>
          <p:cNvSpPr>
            <a:spLocks noGrp="1"/>
          </p:cNvSpPr>
          <p:nvPr>
            <p:ph type="subTitle"/>
          </p:nvPr>
        </p:nvSpPr>
        <p:spPr>
          <a:xfrm>
            <a:off x="2412000" y="5730840"/>
            <a:ext cx="4319640" cy="911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32000" y="2233440"/>
            <a:ext cx="8279640" cy="48391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59"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60"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61"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63"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64"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65" name="PlaceHolder 4"/>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67"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68"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69" name="PlaceHolder 4"/>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71" name="PlaceHolder 2"/>
          <p:cNvSpPr>
            <a:spLocks noGrp="1"/>
          </p:cNvSpPr>
          <p:nvPr>
            <p:ph type="body"/>
          </p:nvPr>
        </p:nvSpPr>
        <p:spPr>
          <a:xfrm>
            <a:off x="2412000" y="600660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
        <p:nvSpPr>
          <p:cNvPr id="72" name="PlaceHolder 3"/>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74"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75"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76"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77" name="PlaceHolder 5"/>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79" name="PlaceHolder 2"/>
          <p:cNvSpPr>
            <a:spLocks noGrp="1"/>
          </p:cNvSpPr>
          <p:nvPr>
            <p:ph type="body"/>
          </p:nvPr>
        </p:nvSpPr>
        <p:spPr>
          <a:xfrm>
            <a:off x="241200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80" name="PlaceHolder 3"/>
          <p:cNvSpPr>
            <a:spLocks noGrp="1"/>
          </p:cNvSpPr>
          <p:nvPr>
            <p:ph type="body"/>
          </p:nvPr>
        </p:nvSpPr>
        <p:spPr>
          <a:xfrm>
            <a:off x="387252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81" name="PlaceHolder 4"/>
          <p:cNvSpPr>
            <a:spLocks noGrp="1"/>
          </p:cNvSpPr>
          <p:nvPr>
            <p:ph type="body"/>
          </p:nvPr>
        </p:nvSpPr>
        <p:spPr>
          <a:xfrm>
            <a:off x="533304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82" name="PlaceHolder 5"/>
          <p:cNvSpPr>
            <a:spLocks noGrp="1"/>
          </p:cNvSpPr>
          <p:nvPr>
            <p:ph type="body"/>
          </p:nvPr>
        </p:nvSpPr>
        <p:spPr>
          <a:xfrm>
            <a:off x="241200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83" name="PlaceHolder 6"/>
          <p:cNvSpPr>
            <a:spLocks noGrp="1"/>
          </p:cNvSpPr>
          <p:nvPr>
            <p:ph type="body"/>
          </p:nvPr>
        </p:nvSpPr>
        <p:spPr>
          <a:xfrm>
            <a:off x="387252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84" name="PlaceHolder 7"/>
          <p:cNvSpPr>
            <a:spLocks noGrp="1"/>
          </p:cNvSpPr>
          <p:nvPr>
            <p:ph type="body"/>
          </p:nvPr>
        </p:nvSpPr>
        <p:spPr>
          <a:xfrm>
            <a:off x="533304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hapitre F">
    <p:spTree>
      <p:nvGrpSpPr>
        <p:cNvPr id="1" name=""/>
        <p:cNvGrpSpPr/>
        <p:nvPr/>
      </p:nvGrpSpPr>
      <p:grpSpPr>
        <a:xfrm>
          <a:off x="0" y="0"/>
          <a:ext cx="0" cy="0"/>
          <a:chOff x="0" y="0"/>
          <a:chExt cx="0" cy="0"/>
        </a:xfrm>
      </p:grpSpPr>
      <p:sp>
        <p:nvSpPr>
          <p:cNvPr id="8" name="Rectangle 7"/>
          <p:cNvSpPr/>
          <p:nvPr userDrawn="1"/>
        </p:nvSpPr>
        <p:spPr bwMode="gray">
          <a:xfrm>
            <a:off x="-320" y="0"/>
            <a:ext cx="9144319" cy="6858000"/>
          </a:xfrm>
          <a:prstGeom prst="rect">
            <a:avLst/>
          </a:prstGeom>
          <a:solidFill>
            <a:srgbClr val="6B6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bwMode="gray">
          <a:xfrm>
            <a:off x="457826" y="1049122"/>
            <a:ext cx="8280000" cy="2304000"/>
          </a:xfrm>
        </p:spPr>
        <p:txBody>
          <a:bodyPr/>
          <a:lstStyle>
            <a:lvl1pPr>
              <a:defRPr sz="5500" baseline="0">
                <a:solidFill>
                  <a:schemeClr val="tx2"/>
                </a:solidFill>
              </a:defRPr>
            </a:lvl1pPr>
          </a:lstStyle>
          <a:p>
            <a:r>
              <a:rPr lang="fr-FR"/>
              <a:t>Titre</a:t>
            </a:r>
          </a:p>
        </p:txBody>
      </p:sp>
      <p:sp>
        <p:nvSpPr>
          <p:cNvPr id="3" name="Espace réservé de la date 2"/>
          <p:cNvSpPr>
            <a:spLocks noGrp="1"/>
          </p:cNvSpPr>
          <p:nvPr>
            <p:ph type="dt" sz="half" idx="10"/>
          </p:nvPr>
        </p:nvSpPr>
        <p:spPr bwMode="gray"/>
        <p:txBody>
          <a:bodyPr/>
          <a:lstStyle/>
          <a:p>
            <a:r>
              <a:rPr lang="fr-FR"/>
              <a:t>00/00/0000</a:t>
            </a:r>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a:t>Nom de la présentation</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70834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1" name="Espace réservé de la date 10"/>
          <p:cNvSpPr>
            <a:spLocks noGrp="1"/>
          </p:cNvSpPr>
          <p:nvPr>
            <p:ph type="dt" sz="half" idx="10"/>
          </p:nvPr>
        </p:nvSpPr>
        <p:spPr bwMode="gray"/>
        <p:txBody>
          <a:bodyPr/>
          <a:lstStyle/>
          <a:p>
            <a:r>
              <a:rPr lang="fr-FR" noProof="0"/>
              <a:t>00/00/0000</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fr-FR" noProof="0" smtClean="0"/>
              <a:pPr/>
              <a:t>‹N°›</a:t>
            </a:fld>
            <a:endParaRPr lang="fr-FR" noProof="0"/>
          </a:p>
        </p:txBody>
      </p:sp>
      <p:sp>
        <p:nvSpPr>
          <p:cNvPr id="13" name="Espace réservé du pied de page 12"/>
          <p:cNvSpPr>
            <a:spLocks noGrp="1"/>
          </p:cNvSpPr>
          <p:nvPr>
            <p:ph type="ftr" sz="quarter" idx="12"/>
          </p:nvPr>
        </p:nvSpPr>
        <p:spPr bwMode="gray"/>
        <p:txBody>
          <a:bodyPr/>
          <a:lstStyle/>
          <a:p>
            <a:r>
              <a:rPr lang="fr-FR" noProof="0"/>
              <a:t>Nom de la présentation</a:t>
            </a:r>
          </a:p>
        </p:txBody>
      </p:sp>
      <p:sp>
        <p:nvSpPr>
          <p:cNvPr id="4" name="Titre 3"/>
          <p:cNvSpPr>
            <a:spLocks noGrp="1"/>
          </p:cNvSpPr>
          <p:nvPr>
            <p:ph type="title" hasCustomPrompt="1"/>
          </p:nvPr>
        </p:nvSpPr>
        <p:spPr bwMode="gray"/>
        <p:txBody>
          <a:bodyPr/>
          <a:lstStyle/>
          <a:p>
            <a:r>
              <a:rPr lang="fr-FR" noProof="0"/>
              <a:t>Titre</a:t>
            </a:r>
            <a:endParaRPr lang="fr-FR"/>
          </a:p>
        </p:txBody>
      </p:sp>
    </p:spTree>
    <p:extLst>
      <p:ext uri="{BB962C8B-B14F-4D97-AF65-F5344CB8AC3E}">
        <p14:creationId xmlns:p14="http://schemas.microsoft.com/office/powerpoint/2010/main" val="140260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0" name="PlaceHolder 2"/>
          <p:cNvSpPr>
            <a:spLocks noGrp="1"/>
          </p:cNvSpPr>
          <p:nvPr>
            <p:ph type="body"/>
          </p:nvPr>
        </p:nvSpPr>
        <p:spPr>
          <a:xfrm>
            <a:off x="2412000" y="6006600"/>
            <a:ext cx="4319640" cy="360000"/>
          </a:xfrm>
          <a:prstGeom prst="rect">
            <a:avLst/>
          </a:prstGeom>
        </p:spPr>
        <p:txBody>
          <a:bodyPr lIns="0" tIns="0" rIns="0" bIns="0">
            <a:norm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texte et graphiqu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57826" y="297233"/>
            <a:ext cx="8280000" cy="1044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p>
            <a:r>
              <a:rPr lang="fr-FR"/>
              <a:t>00/00/0000</a:t>
            </a:r>
          </a:p>
        </p:txBody>
      </p:sp>
      <p:sp>
        <p:nvSpPr>
          <p:cNvPr id="4" name="Espace réservé du pied de page 3"/>
          <p:cNvSpPr>
            <a:spLocks noGrp="1"/>
          </p:cNvSpPr>
          <p:nvPr>
            <p:ph type="ftr" sz="quarter" idx="11"/>
          </p:nvPr>
        </p:nvSpPr>
        <p:spPr bwMode="gray"/>
        <p:txBody>
          <a:bodyPr/>
          <a:lstStyle/>
          <a:p>
            <a:r>
              <a:rPr lang="fr-FR"/>
              <a:t>Nom de la présentation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a:p>
        </p:txBody>
      </p:sp>
      <p:sp>
        <p:nvSpPr>
          <p:cNvPr id="7" name="Espace réservé du texte 6"/>
          <p:cNvSpPr>
            <a:spLocks noGrp="1"/>
          </p:cNvSpPr>
          <p:nvPr>
            <p:ph type="body" sz="quarter" idx="13" hasCustomPrompt="1"/>
          </p:nvPr>
        </p:nvSpPr>
        <p:spPr bwMode="gray">
          <a:xfrm>
            <a:off x="457825" y="1501200"/>
            <a:ext cx="3780000" cy="4860000"/>
          </a:xfrm>
        </p:spPr>
        <p:txBody>
          <a:bodyPr/>
          <a:lstStyle>
            <a:lvl1pPr>
              <a:defRPr baseline="0"/>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8" name="Espace réservé du graphique 7"/>
          <p:cNvSpPr>
            <a:spLocks noGrp="1"/>
          </p:cNvSpPr>
          <p:nvPr>
            <p:ph type="chart" sz="quarter" idx="14" hasCustomPrompt="1"/>
          </p:nvPr>
        </p:nvSpPr>
        <p:spPr bwMode="gray">
          <a:xfrm>
            <a:off x="4572000" y="1918800"/>
            <a:ext cx="4140000" cy="2772000"/>
          </a:xfrm>
        </p:spPr>
        <p:txBody>
          <a:bodyPr tIns="1080000" anchor="ctr" anchorCtr="0"/>
          <a:lstStyle>
            <a:lvl1pPr marL="0" indent="0" algn="ctr">
              <a:buNone/>
              <a:defRPr b="1"/>
            </a:lvl1pPr>
          </a:lstStyle>
          <a:p>
            <a:r>
              <a:rPr lang="fr-FR"/>
              <a:t>Graphique</a:t>
            </a:r>
          </a:p>
        </p:txBody>
      </p:sp>
      <p:sp>
        <p:nvSpPr>
          <p:cNvPr id="13" name="Espace réservé du texte 12"/>
          <p:cNvSpPr>
            <a:spLocks noGrp="1"/>
          </p:cNvSpPr>
          <p:nvPr>
            <p:ph type="body" sz="quarter" idx="15" hasCustomPrompt="1"/>
          </p:nvPr>
        </p:nvSpPr>
        <p:spPr>
          <a:xfrm>
            <a:off x="4752020" y="1501200"/>
            <a:ext cx="3816000" cy="179388"/>
          </a:xfrm>
        </p:spPr>
        <p:txBody>
          <a:bodyPr/>
          <a:lstStyle>
            <a:lvl1pPr marL="0" indent="0">
              <a:lnSpc>
                <a:spcPct val="100000"/>
              </a:lnSpc>
              <a:spcAft>
                <a:spcPts val="0"/>
              </a:spcAft>
              <a:buNone/>
              <a:defRPr sz="1000" b="1"/>
            </a:lvl1pPr>
          </a:lstStyle>
          <a:p>
            <a:pPr lvl="0"/>
            <a:r>
              <a:rPr lang="fr-FR"/>
              <a:t>Titre</a:t>
            </a:r>
          </a:p>
        </p:txBody>
      </p:sp>
      <p:sp>
        <p:nvSpPr>
          <p:cNvPr id="14" name="Espace réservé du texte 12"/>
          <p:cNvSpPr>
            <a:spLocks noGrp="1"/>
          </p:cNvSpPr>
          <p:nvPr>
            <p:ph type="body" sz="quarter" idx="16" hasCustomPrompt="1"/>
          </p:nvPr>
        </p:nvSpPr>
        <p:spPr>
          <a:xfrm>
            <a:off x="4608000" y="4711088"/>
            <a:ext cx="756000" cy="900000"/>
          </a:xfrm>
        </p:spPr>
        <p:txBody>
          <a:bodyPr/>
          <a:lstStyle>
            <a:lvl1pPr marL="0" indent="0" algn="ctr">
              <a:lnSpc>
                <a:spcPct val="100000"/>
              </a:lnSpc>
              <a:spcAft>
                <a:spcPts val="600"/>
              </a:spcAft>
              <a:buNone/>
              <a:defRPr sz="1300" b="1"/>
            </a:lvl1pPr>
            <a:lvl2pPr marL="0" indent="0" algn="ctr">
              <a:lnSpc>
                <a:spcPct val="100000"/>
              </a:lnSpc>
              <a:spcAft>
                <a:spcPts val="0"/>
              </a:spcAft>
              <a:buNone/>
              <a:defRPr sz="700" b="0" i="1"/>
            </a:lvl2pPr>
          </a:lstStyle>
          <a:p>
            <a:pPr lvl="0"/>
            <a:r>
              <a:rPr lang="fr-FR"/>
              <a:t>00</a:t>
            </a:r>
          </a:p>
          <a:p>
            <a:pPr lvl="1"/>
            <a:r>
              <a:rPr lang="fr-FR"/>
              <a:t>Texte</a:t>
            </a:r>
          </a:p>
        </p:txBody>
      </p:sp>
      <p:sp>
        <p:nvSpPr>
          <p:cNvPr id="16" name="Espace réservé du texte 12"/>
          <p:cNvSpPr>
            <a:spLocks noGrp="1"/>
          </p:cNvSpPr>
          <p:nvPr>
            <p:ph type="body" sz="quarter" idx="17" hasCustomPrompt="1"/>
          </p:nvPr>
        </p:nvSpPr>
        <p:spPr>
          <a:xfrm>
            <a:off x="5436000" y="4711088"/>
            <a:ext cx="756000" cy="900000"/>
          </a:xfrm>
        </p:spPr>
        <p:txBody>
          <a:bodyPr/>
          <a:lstStyle>
            <a:lvl1pPr marL="0" indent="0" algn="ctr">
              <a:lnSpc>
                <a:spcPct val="100000"/>
              </a:lnSpc>
              <a:spcAft>
                <a:spcPts val="600"/>
              </a:spcAft>
              <a:buNone/>
              <a:defRPr sz="1300" b="1"/>
            </a:lvl1pPr>
            <a:lvl2pPr marL="0" indent="0" algn="ctr">
              <a:lnSpc>
                <a:spcPct val="100000"/>
              </a:lnSpc>
              <a:spcAft>
                <a:spcPts val="0"/>
              </a:spcAft>
              <a:buNone/>
              <a:defRPr sz="700" b="0" i="1"/>
            </a:lvl2pPr>
          </a:lstStyle>
          <a:p>
            <a:pPr lvl="0"/>
            <a:r>
              <a:rPr lang="fr-FR"/>
              <a:t>00</a:t>
            </a:r>
          </a:p>
          <a:p>
            <a:pPr lvl="1"/>
            <a:r>
              <a:rPr lang="fr-FR"/>
              <a:t>Texte</a:t>
            </a:r>
          </a:p>
        </p:txBody>
      </p:sp>
      <p:sp>
        <p:nvSpPr>
          <p:cNvPr id="17" name="Espace réservé du texte 12"/>
          <p:cNvSpPr>
            <a:spLocks noGrp="1"/>
          </p:cNvSpPr>
          <p:nvPr>
            <p:ph type="body" sz="quarter" idx="18" hasCustomPrompt="1"/>
          </p:nvPr>
        </p:nvSpPr>
        <p:spPr>
          <a:xfrm>
            <a:off x="6264000" y="4711088"/>
            <a:ext cx="756000" cy="900000"/>
          </a:xfrm>
        </p:spPr>
        <p:txBody>
          <a:bodyPr/>
          <a:lstStyle>
            <a:lvl1pPr marL="0" indent="0" algn="ctr">
              <a:lnSpc>
                <a:spcPct val="100000"/>
              </a:lnSpc>
              <a:spcAft>
                <a:spcPts val="600"/>
              </a:spcAft>
              <a:buNone/>
              <a:defRPr sz="1300" b="1"/>
            </a:lvl1pPr>
            <a:lvl2pPr marL="0" indent="0" algn="ctr">
              <a:lnSpc>
                <a:spcPct val="100000"/>
              </a:lnSpc>
              <a:spcAft>
                <a:spcPts val="0"/>
              </a:spcAft>
              <a:buNone/>
              <a:defRPr sz="700" b="0" i="1"/>
            </a:lvl2pPr>
          </a:lstStyle>
          <a:p>
            <a:pPr lvl="0"/>
            <a:r>
              <a:rPr lang="fr-FR"/>
              <a:t>00</a:t>
            </a:r>
          </a:p>
          <a:p>
            <a:pPr lvl="1"/>
            <a:r>
              <a:rPr lang="fr-FR"/>
              <a:t>Texte</a:t>
            </a:r>
          </a:p>
        </p:txBody>
      </p:sp>
      <p:sp>
        <p:nvSpPr>
          <p:cNvPr id="18" name="Espace réservé du texte 12"/>
          <p:cNvSpPr>
            <a:spLocks noGrp="1"/>
          </p:cNvSpPr>
          <p:nvPr>
            <p:ph type="body" sz="quarter" idx="19" hasCustomPrompt="1"/>
          </p:nvPr>
        </p:nvSpPr>
        <p:spPr>
          <a:xfrm>
            <a:off x="7092000" y="4711088"/>
            <a:ext cx="756000" cy="900000"/>
          </a:xfrm>
        </p:spPr>
        <p:txBody>
          <a:bodyPr/>
          <a:lstStyle>
            <a:lvl1pPr marL="0" indent="0" algn="ctr">
              <a:lnSpc>
                <a:spcPct val="100000"/>
              </a:lnSpc>
              <a:spcAft>
                <a:spcPts val="600"/>
              </a:spcAft>
              <a:buNone/>
              <a:defRPr sz="1300" b="1"/>
            </a:lvl1pPr>
            <a:lvl2pPr marL="0" indent="0" algn="ctr">
              <a:lnSpc>
                <a:spcPct val="100000"/>
              </a:lnSpc>
              <a:spcAft>
                <a:spcPts val="0"/>
              </a:spcAft>
              <a:buNone/>
              <a:defRPr sz="700" b="0" i="1"/>
            </a:lvl2pPr>
          </a:lstStyle>
          <a:p>
            <a:pPr lvl="0"/>
            <a:r>
              <a:rPr lang="fr-FR"/>
              <a:t>00</a:t>
            </a:r>
          </a:p>
          <a:p>
            <a:pPr lvl="1"/>
            <a:r>
              <a:rPr lang="fr-FR"/>
              <a:t>Texte</a:t>
            </a:r>
          </a:p>
        </p:txBody>
      </p:sp>
      <p:sp>
        <p:nvSpPr>
          <p:cNvPr id="19" name="Espace réservé du texte 12"/>
          <p:cNvSpPr>
            <a:spLocks noGrp="1"/>
          </p:cNvSpPr>
          <p:nvPr>
            <p:ph type="body" sz="quarter" idx="20" hasCustomPrompt="1"/>
          </p:nvPr>
        </p:nvSpPr>
        <p:spPr>
          <a:xfrm>
            <a:off x="7920000" y="4711088"/>
            <a:ext cx="756000" cy="900000"/>
          </a:xfrm>
        </p:spPr>
        <p:txBody>
          <a:bodyPr/>
          <a:lstStyle>
            <a:lvl1pPr marL="0" indent="0" algn="ctr">
              <a:lnSpc>
                <a:spcPct val="100000"/>
              </a:lnSpc>
              <a:spcAft>
                <a:spcPts val="600"/>
              </a:spcAft>
              <a:buNone/>
              <a:defRPr sz="1300" b="1"/>
            </a:lvl1pPr>
            <a:lvl2pPr marL="0" indent="0" algn="ctr">
              <a:lnSpc>
                <a:spcPct val="100000"/>
              </a:lnSpc>
              <a:spcAft>
                <a:spcPts val="0"/>
              </a:spcAft>
              <a:buNone/>
              <a:defRPr sz="700" b="0" i="1"/>
            </a:lvl2pPr>
          </a:lstStyle>
          <a:p>
            <a:pPr lvl="0"/>
            <a:r>
              <a:rPr lang="fr-FR"/>
              <a:t>00</a:t>
            </a:r>
          </a:p>
          <a:p>
            <a:pPr lvl="1"/>
            <a:r>
              <a:rPr lang="fr-FR"/>
              <a:t>Texte</a:t>
            </a:r>
          </a:p>
        </p:txBody>
      </p:sp>
    </p:spTree>
    <p:extLst>
      <p:ext uri="{BB962C8B-B14F-4D97-AF65-F5344CB8AC3E}">
        <p14:creationId xmlns:p14="http://schemas.microsoft.com/office/powerpoint/2010/main" val="1718611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79" name="PlaceHolder 2"/>
          <p:cNvSpPr>
            <a:spLocks noGrp="1"/>
          </p:cNvSpPr>
          <p:nvPr>
            <p:ph type="subTitle"/>
          </p:nvPr>
        </p:nvSpPr>
        <p:spPr>
          <a:xfrm>
            <a:off x="2412000" y="5730840"/>
            <a:ext cx="4319640" cy="9118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81" name="PlaceHolder 2"/>
          <p:cNvSpPr>
            <a:spLocks noGrp="1"/>
          </p:cNvSpPr>
          <p:nvPr>
            <p:ph type="body"/>
          </p:nvPr>
        </p:nvSpPr>
        <p:spPr>
          <a:xfrm>
            <a:off x="2412000" y="6006600"/>
            <a:ext cx="4319640" cy="360000"/>
          </a:xfrm>
          <a:prstGeom prst="rect">
            <a:avLst/>
          </a:prstGeom>
        </p:spPr>
        <p:txBody>
          <a:bodyPr lIns="0" tIns="0" rIns="0" bIns="0">
            <a:norm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83"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184"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432000" y="2233440"/>
            <a:ext cx="8279640" cy="48391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88"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189"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190"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92"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193"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194" name="PlaceHolder 4"/>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96"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197"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198" name="PlaceHolder 4"/>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2"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13"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00" name="PlaceHolder 2"/>
          <p:cNvSpPr>
            <a:spLocks noGrp="1"/>
          </p:cNvSpPr>
          <p:nvPr>
            <p:ph type="body"/>
          </p:nvPr>
        </p:nvSpPr>
        <p:spPr>
          <a:xfrm>
            <a:off x="2412000" y="600660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
        <p:nvSpPr>
          <p:cNvPr id="201" name="PlaceHolder 3"/>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03"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04"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05"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06" name="PlaceHolder 5"/>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08" name="PlaceHolder 2"/>
          <p:cNvSpPr>
            <a:spLocks noGrp="1"/>
          </p:cNvSpPr>
          <p:nvPr>
            <p:ph type="body"/>
          </p:nvPr>
        </p:nvSpPr>
        <p:spPr>
          <a:xfrm>
            <a:off x="241200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209" name="PlaceHolder 3"/>
          <p:cNvSpPr>
            <a:spLocks noGrp="1"/>
          </p:cNvSpPr>
          <p:nvPr>
            <p:ph type="body"/>
          </p:nvPr>
        </p:nvSpPr>
        <p:spPr>
          <a:xfrm>
            <a:off x="387252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210" name="PlaceHolder 4"/>
          <p:cNvSpPr>
            <a:spLocks noGrp="1"/>
          </p:cNvSpPr>
          <p:nvPr>
            <p:ph type="body"/>
          </p:nvPr>
        </p:nvSpPr>
        <p:spPr>
          <a:xfrm>
            <a:off x="5333040" y="600660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211" name="PlaceHolder 5"/>
          <p:cNvSpPr>
            <a:spLocks noGrp="1"/>
          </p:cNvSpPr>
          <p:nvPr>
            <p:ph type="body"/>
          </p:nvPr>
        </p:nvSpPr>
        <p:spPr>
          <a:xfrm>
            <a:off x="241200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212" name="PlaceHolder 6"/>
          <p:cNvSpPr>
            <a:spLocks noGrp="1"/>
          </p:cNvSpPr>
          <p:nvPr>
            <p:ph type="body"/>
          </p:nvPr>
        </p:nvSpPr>
        <p:spPr>
          <a:xfrm>
            <a:off x="387252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
        <p:nvSpPr>
          <p:cNvPr id="213" name="PlaceHolder 7"/>
          <p:cNvSpPr>
            <a:spLocks noGrp="1"/>
          </p:cNvSpPr>
          <p:nvPr>
            <p:ph type="body"/>
          </p:nvPr>
        </p:nvSpPr>
        <p:spPr>
          <a:xfrm>
            <a:off x="5333040" y="6194520"/>
            <a:ext cx="1390680" cy="171360"/>
          </a:xfrm>
          <a:prstGeom prst="rect">
            <a:avLst/>
          </a:prstGeom>
        </p:spPr>
        <p:txBody>
          <a:bodyPr lIns="0" tIns="0" rIns="0" bIns="0">
            <a:normAutofit fontScale="6000"/>
          </a:bodyPr>
          <a:lstStyle/>
          <a:p>
            <a:endParaRPr lang="fr-FR" sz="1800" b="0" strike="noStrike" spc="-1">
              <a:solidFill>
                <a:srgbClr val="232558"/>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32000" y="2233440"/>
            <a:ext cx="8279640" cy="48391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17"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18" name="PlaceHolder 3"/>
          <p:cNvSpPr>
            <a:spLocks noGrp="1"/>
          </p:cNvSpPr>
          <p:nvPr>
            <p:ph type="body"/>
          </p:nvPr>
        </p:nvSpPr>
        <p:spPr>
          <a:xfrm>
            <a:off x="462564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19" name="PlaceHolder 4"/>
          <p:cNvSpPr>
            <a:spLocks noGrp="1"/>
          </p:cNvSpPr>
          <p:nvPr>
            <p:ph type="body"/>
          </p:nvPr>
        </p:nvSpPr>
        <p:spPr>
          <a:xfrm>
            <a:off x="241200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1" name="PlaceHolder 2"/>
          <p:cNvSpPr>
            <a:spLocks noGrp="1"/>
          </p:cNvSpPr>
          <p:nvPr>
            <p:ph type="body"/>
          </p:nvPr>
        </p:nvSpPr>
        <p:spPr>
          <a:xfrm>
            <a:off x="2412000" y="6006600"/>
            <a:ext cx="2107800" cy="360000"/>
          </a:xfrm>
          <a:prstGeom prst="rect">
            <a:avLst/>
          </a:prstGeom>
        </p:spPr>
        <p:txBody>
          <a:bodyPr lIns="0" tIns="0" rIns="0" bIns="0">
            <a:normAutofit fontScale="32000"/>
          </a:bodyPr>
          <a:lstStyle/>
          <a:p>
            <a:endParaRPr lang="fr-FR" sz="1800" b="0" strike="noStrike" spc="-1">
              <a:solidFill>
                <a:srgbClr val="232558"/>
              </a:solidFill>
              <a:latin typeface="Century Gothic"/>
            </a:endParaRPr>
          </a:p>
        </p:txBody>
      </p:sp>
      <p:sp>
        <p:nvSpPr>
          <p:cNvPr id="22"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3" name="PlaceHolder 4"/>
          <p:cNvSpPr>
            <a:spLocks noGrp="1"/>
          </p:cNvSpPr>
          <p:nvPr>
            <p:ph type="body"/>
          </p:nvPr>
        </p:nvSpPr>
        <p:spPr>
          <a:xfrm>
            <a:off x="4625640" y="619452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32000" y="2233440"/>
            <a:ext cx="8279640" cy="1043640"/>
          </a:xfrm>
          <a:prstGeom prst="rect">
            <a:avLst/>
          </a:prstGeom>
        </p:spPr>
        <p:txBody>
          <a:bodyPr lIns="0" tIns="0" rIns="0" bIns="0" anchor="ctr">
            <a:spAutoFit/>
          </a:bodyPr>
          <a:lstStyle/>
          <a:p>
            <a:endParaRPr lang="fr-FR" sz="1800" b="0" strike="noStrike" spc="-1">
              <a:solidFill>
                <a:srgbClr val="232558"/>
              </a:solidFill>
              <a:latin typeface="Century Gothic"/>
            </a:endParaRPr>
          </a:p>
        </p:txBody>
      </p:sp>
      <p:sp>
        <p:nvSpPr>
          <p:cNvPr id="25" name="PlaceHolder 2"/>
          <p:cNvSpPr>
            <a:spLocks noGrp="1"/>
          </p:cNvSpPr>
          <p:nvPr>
            <p:ph type="body"/>
          </p:nvPr>
        </p:nvSpPr>
        <p:spPr>
          <a:xfrm>
            <a:off x="241200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6" name="PlaceHolder 3"/>
          <p:cNvSpPr>
            <a:spLocks noGrp="1"/>
          </p:cNvSpPr>
          <p:nvPr>
            <p:ph type="body"/>
          </p:nvPr>
        </p:nvSpPr>
        <p:spPr>
          <a:xfrm>
            <a:off x="4625640" y="6006600"/>
            <a:ext cx="2107800" cy="171360"/>
          </a:xfrm>
          <a:prstGeom prst="rect">
            <a:avLst/>
          </a:prstGeom>
        </p:spPr>
        <p:txBody>
          <a:bodyPr lIns="0" tIns="0" rIns="0" bIns="0">
            <a:normAutofit fontScale="10000"/>
          </a:bodyPr>
          <a:lstStyle/>
          <a:p>
            <a:endParaRPr lang="fr-FR" sz="1800" b="0" strike="noStrike" spc="-1">
              <a:solidFill>
                <a:srgbClr val="232558"/>
              </a:solidFill>
              <a:latin typeface="Century Gothic"/>
            </a:endParaRPr>
          </a:p>
        </p:txBody>
      </p:sp>
      <p:sp>
        <p:nvSpPr>
          <p:cNvPr id="27" name="PlaceHolder 4"/>
          <p:cNvSpPr>
            <a:spLocks noGrp="1"/>
          </p:cNvSpPr>
          <p:nvPr>
            <p:ph type="body"/>
          </p:nvPr>
        </p:nvSpPr>
        <p:spPr>
          <a:xfrm>
            <a:off x="2412000" y="6194520"/>
            <a:ext cx="4319640" cy="171360"/>
          </a:xfrm>
          <a:prstGeom prst="rect">
            <a:avLst/>
          </a:prstGeom>
        </p:spPr>
        <p:txBody>
          <a:bodyPr lIns="0" tIns="0" rIns="0" bIns="0">
            <a:normAutofit fontScale="55000"/>
          </a:bodyPr>
          <a:lstStyle/>
          <a:p>
            <a:endParaRPr lang="fr-FR" sz="1800" b="0" strike="noStrike" spc="-1">
              <a:solidFill>
                <a:srgbClr val="232558"/>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 6"/>
          <p:cNvPicPr/>
          <p:nvPr/>
        </p:nvPicPr>
        <p:blipFill>
          <a:blip r:embed="rId17"/>
          <a:stretch/>
        </p:blipFill>
        <p:spPr>
          <a:xfrm>
            <a:off x="360000" y="6300000"/>
            <a:ext cx="503640" cy="503640"/>
          </a:xfrm>
          <a:prstGeom prst="rect">
            <a:avLst/>
          </a:prstGeom>
          <a:ln>
            <a:noFill/>
          </a:ln>
        </p:spPr>
      </p:pic>
      <p:sp>
        <p:nvSpPr>
          <p:cNvPr id="8" name="PlaceHolder 1"/>
          <p:cNvSpPr>
            <a:spLocks noGrp="1"/>
          </p:cNvSpPr>
          <p:nvPr>
            <p:ph type="dt"/>
          </p:nvPr>
        </p:nvSpPr>
        <p:spPr>
          <a:xfrm>
            <a:off x="457920" y="4155840"/>
            <a:ext cx="1799640" cy="359640"/>
          </a:xfrm>
          <a:prstGeom prst="rect">
            <a:avLst/>
          </a:prstGeom>
        </p:spPr>
        <p:txBody>
          <a:bodyPr lIns="0" tIns="0" rIns="0" bIns="0">
            <a:noAutofit/>
          </a:bodyPr>
          <a:lstStyle/>
          <a:p>
            <a:pPr>
              <a:lnSpc>
                <a:spcPct val="100000"/>
              </a:lnSpc>
            </a:pPr>
            <a:endParaRPr lang="fr-FR" sz="1200" b="0" strike="noStrike" spc="-1">
              <a:latin typeface="Times New Roman"/>
            </a:endParaRPr>
          </a:p>
        </p:txBody>
      </p:sp>
      <p:sp>
        <p:nvSpPr>
          <p:cNvPr id="2" name="PlaceHolder 2"/>
          <p:cNvSpPr>
            <a:spLocks noGrp="1"/>
          </p:cNvSpPr>
          <p:nvPr>
            <p:ph type="ftr"/>
          </p:nvPr>
        </p:nvSpPr>
        <p:spPr>
          <a:xfrm>
            <a:off x="0" y="6678000"/>
            <a:ext cx="179640" cy="179640"/>
          </a:xfrm>
          <a:prstGeom prst="rect">
            <a:avLst/>
          </a:prstGeom>
        </p:spPr>
        <p:txBody>
          <a:bodyPr lIns="0" tIns="0" rIns="0" bIns="0">
            <a:noAutofit/>
          </a:bodyPr>
          <a:lstStyle/>
          <a:p>
            <a:pPr algn="r">
              <a:lnSpc>
                <a:spcPct val="100000"/>
              </a:lnSpc>
            </a:pPr>
            <a:r>
              <a:rPr lang="fr-FR" sz="100" b="0" strike="noStrike" spc="-1">
                <a:latin typeface="Times New Roman"/>
              </a:rPr>
              <a:t>APEC/Pe </a:t>
            </a:r>
          </a:p>
        </p:txBody>
      </p:sp>
      <p:sp>
        <p:nvSpPr>
          <p:cNvPr id="3" name="PlaceHolder 3"/>
          <p:cNvSpPr>
            <a:spLocks noGrp="1"/>
          </p:cNvSpPr>
          <p:nvPr>
            <p:ph type="sldNum"/>
          </p:nvPr>
        </p:nvSpPr>
        <p:spPr>
          <a:xfrm>
            <a:off x="0" y="6678000"/>
            <a:ext cx="179640" cy="179640"/>
          </a:xfrm>
          <a:prstGeom prst="rect">
            <a:avLst/>
          </a:prstGeom>
        </p:spPr>
        <p:txBody>
          <a:bodyPr lIns="0" tIns="0" rIns="0" bIns="0">
            <a:noAutofit/>
          </a:bodyPr>
          <a:lstStyle/>
          <a:p>
            <a:endParaRPr lang="fr-FR" sz="2400" b="0" strike="noStrike" spc="-1">
              <a:latin typeface="Times New Roman"/>
            </a:endParaRPr>
          </a:p>
        </p:txBody>
      </p:sp>
      <p:sp>
        <p:nvSpPr>
          <p:cNvPr id="4" name="PlaceHolder 4"/>
          <p:cNvSpPr>
            <a:spLocks noGrp="1"/>
          </p:cNvSpPr>
          <p:nvPr>
            <p:ph type="title"/>
          </p:nvPr>
        </p:nvSpPr>
        <p:spPr>
          <a:xfrm>
            <a:off x="457920" y="708480"/>
            <a:ext cx="3959640" cy="3131640"/>
          </a:xfrm>
          <a:prstGeom prst="rect">
            <a:avLst/>
          </a:prstGeom>
        </p:spPr>
        <p:txBody>
          <a:bodyPr lIns="0" tIns="0" rIns="0" bIns="0">
            <a:noAutofit/>
          </a:bodyPr>
          <a:lstStyle/>
          <a:p>
            <a:pPr>
              <a:lnSpc>
                <a:spcPct val="90000"/>
              </a:lnSpc>
            </a:pPr>
            <a:r>
              <a:rPr lang="fr-FR" sz="4300" b="1" strike="noStrike" spc="-1">
                <a:solidFill>
                  <a:srgbClr val="232558"/>
                </a:solidFill>
                <a:latin typeface="Century Gothic"/>
              </a:rPr>
              <a:t>Titre</a:t>
            </a:r>
            <a:endParaRPr lang="fr-FR" sz="4300" b="0" strike="noStrike" spc="-1">
              <a:solidFill>
                <a:srgbClr val="232558"/>
              </a:solidFill>
              <a:latin typeface="Century Gothic"/>
            </a:endParaRPr>
          </a:p>
        </p:txBody>
      </p:sp>
      <p:sp>
        <p:nvSpPr>
          <p:cNvPr id="5" name="PlaceHolder 5"/>
          <p:cNvSpPr>
            <a:spLocks noGrp="1"/>
          </p:cNvSpPr>
          <p:nvPr>
            <p:ph type="body"/>
          </p:nvPr>
        </p:nvSpPr>
        <p:spPr>
          <a:xfrm>
            <a:off x="4881600" y="1447200"/>
            <a:ext cx="3959640" cy="3959640"/>
          </a:xfrm>
          <a:prstGeom prst="rect">
            <a:avLst/>
          </a:prstGeom>
        </p:spPr>
        <p:txBody>
          <a:bodyPr lIns="90000" tIns="1080000" rIns="90000" bIns="45000" anchor="ctr">
            <a:noAutofit/>
          </a:bodyPr>
          <a:lstStyle/>
          <a:p>
            <a:pPr algn="ctr">
              <a:lnSpc>
                <a:spcPct val="100000"/>
              </a:lnSpc>
            </a:pPr>
            <a:r>
              <a:rPr lang="fr-FR" sz="1800" b="1" strike="noStrike" spc="-1">
                <a:solidFill>
                  <a:srgbClr val="232558"/>
                </a:solidFill>
                <a:latin typeface="Century Gothic"/>
              </a:rPr>
              <a:t>Pictogramme</a:t>
            </a:r>
            <a:endParaRPr lang="fr-FR" sz="1800" b="0" strike="noStrike" spc="-1">
              <a:solidFill>
                <a:srgbClr val="232558"/>
              </a:solidFill>
              <a:latin typeface="Century Gothic"/>
            </a:endParaRPr>
          </a:p>
        </p:txBody>
      </p:sp>
      <p:pic>
        <p:nvPicPr>
          <p:cNvPr id="6" name="Image 1"/>
          <p:cNvPicPr/>
          <p:nvPr/>
        </p:nvPicPr>
        <p:blipFill>
          <a:blip r:embed="rId18"/>
          <a:stretch/>
        </p:blipFill>
        <p:spPr>
          <a:xfrm>
            <a:off x="225000" y="5700240"/>
            <a:ext cx="1898280" cy="945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4" r:id="rId13"/>
    <p:sldLayoutId id="2147483729" r:id="rId14"/>
    <p:sldLayoutId id="2147483730"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Image 6"/>
          <p:cNvPicPr/>
          <p:nvPr/>
        </p:nvPicPr>
        <p:blipFill>
          <a:blip r:embed="rId17"/>
          <a:stretch/>
        </p:blipFill>
        <p:spPr>
          <a:xfrm>
            <a:off x="360000" y="6300000"/>
            <a:ext cx="503640" cy="503640"/>
          </a:xfrm>
          <a:prstGeom prst="rect">
            <a:avLst/>
          </a:prstGeom>
          <a:ln>
            <a:noFill/>
          </a:ln>
        </p:spPr>
      </p:pic>
      <p:sp>
        <p:nvSpPr>
          <p:cNvPr id="44" name="PlaceHolder 1"/>
          <p:cNvSpPr>
            <a:spLocks noGrp="1"/>
          </p:cNvSpPr>
          <p:nvPr>
            <p:ph type="body"/>
          </p:nvPr>
        </p:nvSpPr>
        <p:spPr>
          <a:xfrm>
            <a:off x="457920" y="1500120"/>
            <a:ext cx="8279640" cy="4859640"/>
          </a:xfrm>
          <a:prstGeom prst="rect">
            <a:avLst/>
          </a:prstGeom>
        </p:spPr>
        <p:txBody>
          <a:bodyPr lIns="0" tIns="0" rIns="0" bIns="0">
            <a:noAutofit/>
          </a:bodyPr>
          <a:lstStyle/>
          <a:p>
            <a:pPr indent="179640">
              <a:lnSpc>
                <a:spcPct val="95000"/>
              </a:lnSpc>
              <a:spcAft>
                <a:spcPts val="1199"/>
              </a:spcAft>
              <a:buClr>
                <a:srgbClr val="FDC300"/>
              </a:buClr>
              <a:buFont typeface="Arial"/>
              <a:buChar char="■"/>
            </a:pPr>
            <a:r>
              <a:rPr lang="fr-FR" sz="1800" b="0" strike="noStrike" spc="-1">
                <a:solidFill>
                  <a:srgbClr val="232558"/>
                </a:solidFill>
                <a:latin typeface="Century Gothic"/>
              </a:rPr>
              <a:t>Texte de niveau 1</a:t>
            </a:r>
          </a:p>
          <a:p>
            <a:pPr lvl="1" indent="179640">
              <a:lnSpc>
                <a:spcPct val="95000"/>
              </a:lnSpc>
              <a:spcAft>
                <a:spcPts val="1199"/>
              </a:spcAft>
              <a:buClr>
                <a:srgbClr val="232558"/>
              </a:buClr>
              <a:buSzPct val="50000"/>
              <a:buFont typeface="Wingdings" charset="2"/>
              <a:buChar char=""/>
            </a:pPr>
            <a:r>
              <a:rPr lang="fr-FR" sz="1600" b="0" strike="noStrike" spc="-1">
                <a:solidFill>
                  <a:srgbClr val="232558"/>
                </a:solidFill>
                <a:latin typeface="Century Gothic"/>
              </a:rPr>
              <a:t>Texte de niveau 2</a:t>
            </a:r>
          </a:p>
          <a:p>
            <a:pPr lvl="2" indent="179640">
              <a:lnSpc>
                <a:spcPct val="95000"/>
              </a:lnSpc>
              <a:spcAft>
                <a:spcPts val="601"/>
              </a:spcAft>
              <a:buClr>
                <a:srgbClr val="FDC300"/>
              </a:buClr>
              <a:buSzPct val="80000"/>
              <a:buFont typeface="Wingdings 3" charset="2"/>
              <a:buChar char=""/>
            </a:pPr>
            <a:r>
              <a:rPr lang="fr-FR" sz="1400" b="0" strike="noStrike" spc="-1">
                <a:solidFill>
                  <a:srgbClr val="232558"/>
                </a:solidFill>
                <a:latin typeface="Century Gothic"/>
              </a:rPr>
              <a:t>Texte de niveau 3</a:t>
            </a:r>
          </a:p>
          <a:p>
            <a:pPr marL="179640" lvl="3" indent="179640">
              <a:lnSpc>
                <a:spcPct val="95000"/>
              </a:lnSpc>
              <a:spcAft>
                <a:spcPts val="601"/>
              </a:spcAft>
              <a:buClr>
                <a:srgbClr val="FDC300"/>
              </a:buClr>
              <a:buFont typeface="Arial"/>
              <a:buChar char="■"/>
            </a:pPr>
            <a:r>
              <a:rPr lang="fr-FR" sz="1200" b="0" strike="noStrike" spc="-1">
                <a:solidFill>
                  <a:srgbClr val="232558"/>
                </a:solidFill>
                <a:latin typeface="Century Gothic"/>
              </a:rPr>
              <a:t>Texte de niveau 4</a:t>
            </a:r>
          </a:p>
          <a:p>
            <a:pPr marL="360000" lvl="4" indent="179640">
              <a:lnSpc>
                <a:spcPct val="95000"/>
              </a:lnSpc>
              <a:spcAft>
                <a:spcPts val="601"/>
              </a:spcAft>
              <a:buClr>
                <a:srgbClr val="232558"/>
              </a:buClr>
              <a:buFont typeface="Century Gothic"/>
              <a:buChar char="○"/>
            </a:pPr>
            <a:r>
              <a:rPr lang="fr-FR" sz="1200" b="0" strike="noStrike" spc="-1">
                <a:solidFill>
                  <a:srgbClr val="232558"/>
                </a:solidFill>
                <a:latin typeface="Century Gothic"/>
              </a:rPr>
              <a:t>Texte de niveau 5</a:t>
            </a:r>
          </a:p>
        </p:txBody>
      </p:sp>
      <p:sp>
        <p:nvSpPr>
          <p:cNvPr id="45" name="PlaceHolder 2"/>
          <p:cNvSpPr>
            <a:spLocks noGrp="1"/>
          </p:cNvSpPr>
          <p:nvPr>
            <p:ph type="dt"/>
          </p:nvPr>
        </p:nvSpPr>
        <p:spPr>
          <a:xfrm>
            <a:off x="0" y="6678000"/>
            <a:ext cx="179640" cy="179640"/>
          </a:xfrm>
          <a:prstGeom prst="rect">
            <a:avLst/>
          </a:prstGeom>
        </p:spPr>
        <p:txBody>
          <a:bodyPr lIns="0" tIns="0" rIns="0" bIns="0" anchor="ctr">
            <a:noAutofit/>
          </a:bodyPr>
          <a:lstStyle/>
          <a:p>
            <a:pPr algn="ctr">
              <a:lnSpc>
                <a:spcPct val="100000"/>
              </a:lnSpc>
            </a:pPr>
            <a:endParaRPr lang="fr-FR" sz="100" b="0" strike="noStrike" spc="-1">
              <a:latin typeface="Times New Roman"/>
            </a:endParaRPr>
          </a:p>
        </p:txBody>
      </p:sp>
      <p:sp>
        <p:nvSpPr>
          <p:cNvPr id="46" name="PlaceHolder 3"/>
          <p:cNvSpPr>
            <a:spLocks noGrp="1"/>
          </p:cNvSpPr>
          <p:nvPr>
            <p:ph type="sldNum"/>
          </p:nvPr>
        </p:nvSpPr>
        <p:spPr>
          <a:xfrm>
            <a:off x="8568000" y="6517800"/>
            <a:ext cx="575640" cy="287640"/>
          </a:xfrm>
          <a:prstGeom prst="rect">
            <a:avLst/>
          </a:prstGeom>
        </p:spPr>
        <p:txBody>
          <a:bodyPr lIns="0" tIns="0" rIns="0" bIns="0">
            <a:noAutofit/>
          </a:bodyPr>
          <a:lstStyle/>
          <a:p>
            <a:endParaRPr lang="fr-FR" sz="2400" b="0" strike="noStrike" spc="-1">
              <a:latin typeface="Times New Roman"/>
            </a:endParaRPr>
          </a:p>
        </p:txBody>
      </p:sp>
      <p:sp>
        <p:nvSpPr>
          <p:cNvPr id="47" name="PlaceHolder 4"/>
          <p:cNvSpPr>
            <a:spLocks noGrp="1"/>
          </p:cNvSpPr>
          <p:nvPr>
            <p:ph type="ftr"/>
          </p:nvPr>
        </p:nvSpPr>
        <p:spPr>
          <a:xfrm>
            <a:off x="1087560" y="6517800"/>
            <a:ext cx="7379640" cy="287640"/>
          </a:xfrm>
          <a:prstGeom prst="rect">
            <a:avLst/>
          </a:prstGeom>
        </p:spPr>
        <p:txBody>
          <a:bodyPr lIns="0" tIns="0" rIns="0" bIns="0">
            <a:noAutofit/>
          </a:bodyPr>
          <a:lstStyle/>
          <a:p>
            <a:pPr algn="r">
              <a:lnSpc>
                <a:spcPct val="100000"/>
              </a:lnSpc>
            </a:pPr>
            <a:r>
              <a:rPr lang="fr-FR" sz="900" b="0" strike="noStrike" spc="-1">
                <a:latin typeface="Times New Roman"/>
              </a:rPr>
              <a:t>APEC/Pe </a:t>
            </a:r>
          </a:p>
        </p:txBody>
      </p:sp>
      <p:sp>
        <p:nvSpPr>
          <p:cNvPr id="48" name="PlaceHolder 5"/>
          <p:cNvSpPr>
            <a:spLocks noGrp="1"/>
          </p:cNvSpPr>
          <p:nvPr>
            <p:ph type="title"/>
          </p:nvPr>
        </p:nvSpPr>
        <p:spPr>
          <a:xfrm>
            <a:off x="457920" y="297360"/>
            <a:ext cx="8279640" cy="1043640"/>
          </a:xfrm>
          <a:prstGeom prst="rect">
            <a:avLst/>
          </a:prstGeom>
        </p:spPr>
        <p:txBody>
          <a:bodyPr lIns="0" tIns="0" rIns="0" bIns="0">
            <a:noAutofit/>
          </a:bodyPr>
          <a:lstStyle/>
          <a:p>
            <a:pPr>
              <a:lnSpc>
                <a:spcPct val="90000"/>
              </a:lnSpc>
            </a:pPr>
            <a:r>
              <a:rPr lang="fr-FR" sz="3600" b="1" strike="noStrike" spc="-1">
                <a:solidFill>
                  <a:srgbClr val="232558"/>
                </a:solidFill>
                <a:latin typeface="Century Gothic"/>
              </a:rPr>
              <a:t>Titre</a:t>
            </a:r>
            <a:endParaRPr lang="fr-FR" sz="3600" b="0" strike="noStrike" spc="-1">
              <a:solidFill>
                <a:srgbClr val="232558"/>
              </a:solidFill>
              <a:latin typeface="Century Gothic"/>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2" r:id="rId13"/>
    <p:sldLayoutId id="2147483726" r:id="rId14"/>
    <p:sldLayoutId id="214748372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0" name="Image 6"/>
          <p:cNvPicPr/>
          <p:nvPr/>
        </p:nvPicPr>
        <p:blipFill>
          <a:blip r:embed="rId14"/>
          <a:stretch/>
        </p:blipFill>
        <p:spPr>
          <a:xfrm>
            <a:off x="360000" y="6300000"/>
            <a:ext cx="503640" cy="503640"/>
          </a:xfrm>
          <a:prstGeom prst="rect">
            <a:avLst/>
          </a:prstGeom>
          <a:ln>
            <a:noFill/>
          </a:ln>
        </p:spPr>
      </p:pic>
      <p:sp>
        <p:nvSpPr>
          <p:cNvPr id="171" name="CustomShape 1"/>
          <p:cNvSpPr/>
          <p:nvPr/>
        </p:nvSpPr>
        <p:spPr>
          <a:xfrm>
            <a:off x="-360" y="0"/>
            <a:ext cx="9144000" cy="6857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72" name="PlaceHolder 2"/>
          <p:cNvSpPr>
            <a:spLocks noGrp="1"/>
          </p:cNvSpPr>
          <p:nvPr>
            <p:ph type="dt"/>
          </p:nvPr>
        </p:nvSpPr>
        <p:spPr>
          <a:xfrm>
            <a:off x="0" y="6678000"/>
            <a:ext cx="179640" cy="179640"/>
          </a:xfrm>
          <a:prstGeom prst="rect">
            <a:avLst/>
          </a:prstGeom>
        </p:spPr>
        <p:txBody>
          <a:bodyPr lIns="0" tIns="0" rIns="0" bIns="0">
            <a:noAutofit/>
          </a:bodyPr>
          <a:lstStyle/>
          <a:p>
            <a:pPr>
              <a:lnSpc>
                <a:spcPct val="100000"/>
              </a:lnSpc>
            </a:pPr>
            <a:endParaRPr lang="fr-FR" sz="100" b="0" strike="noStrike" spc="-1">
              <a:latin typeface="Times New Roman"/>
            </a:endParaRPr>
          </a:p>
        </p:txBody>
      </p:sp>
      <p:sp>
        <p:nvSpPr>
          <p:cNvPr id="173" name="PlaceHolder 3"/>
          <p:cNvSpPr>
            <a:spLocks noGrp="1"/>
          </p:cNvSpPr>
          <p:nvPr>
            <p:ph type="ftr"/>
          </p:nvPr>
        </p:nvSpPr>
        <p:spPr>
          <a:xfrm>
            <a:off x="0" y="6678000"/>
            <a:ext cx="179640" cy="179640"/>
          </a:xfrm>
          <a:prstGeom prst="rect">
            <a:avLst/>
          </a:prstGeom>
        </p:spPr>
        <p:txBody>
          <a:bodyPr lIns="0" tIns="0" rIns="0" bIns="0">
            <a:noAutofit/>
          </a:bodyPr>
          <a:lstStyle/>
          <a:p>
            <a:pPr algn="r">
              <a:lnSpc>
                <a:spcPct val="100000"/>
              </a:lnSpc>
            </a:pPr>
            <a:r>
              <a:rPr lang="fr-FR" sz="100" b="0" strike="noStrike" spc="-1">
                <a:latin typeface="Times New Roman"/>
              </a:rPr>
              <a:t>APEC/Pe </a:t>
            </a:r>
          </a:p>
        </p:txBody>
      </p:sp>
      <p:sp>
        <p:nvSpPr>
          <p:cNvPr id="174" name="PlaceHolder 4"/>
          <p:cNvSpPr>
            <a:spLocks noGrp="1"/>
          </p:cNvSpPr>
          <p:nvPr>
            <p:ph type="sldNum"/>
          </p:nvPr>
        </p:nvSpPr>
        <p:spPr>
          <a:xfrm>
            <a:off x="0" y="6678000"/>
            <a:ext cx="179640" cy="179640"/>
          </a:xfrm>
          <a:prstGeom prst="rect">
            <a:avLst/>
          </a:prstGeom>
        </p:spPr>
        <p:txBody>
          <a:bodyPr lIns="0" tIns="0" rIns="0" bIns="0">
            <a:noAutofit/>
          </a:bodyPr>
          <a:lstStyle/>
          <a:p>
            <a:endParaRPr lang="fr-FR" sz="2400" b="0" strike="noStrike" spc="-1">
              <a:latin typeface="Times New Roman"/>
            </a:endParaRPr>
          </a:p>
        </p:txBody>
      </p:sp>
      <p:sp>
        <p:nvSpPr>
          <p:cNvPr id="175" name="PlaceHolder 5"/>
          <p:cNvSpPr>
            <a:spLocks noGrp="1"/>
          </p:cNvSpPr>
          <p:nvPr>
            <p:ph type="title"/>
          </p:nvPr>
        </p:nvSpPr>
        <p:spPr>
          <a:xfrm>
            <a:off x="432000" y="2233440"/>
            <a:ext cx="8279640" cy="1043640"/>
          </a:xfrm>
          <a:prstGeom prst="rect">
            <a:avLst/>
          </a:prstGeom>
        </p:spPr>
        <p:txBody>
          <a:bodyPr lIns="0" tIns="0" rIns="0" bIns="0">
            <a:noAutofit/>
          </a:bodyPr>
          <a:lstStyle/>
          <a:p>
            <a:pPr algn="ctr">
              <a:lnSpc>
                <a:spcPct val="90000"/>
              </a:lnSpc>
            </a:pPr>
            <a:r>
              <a:rPr lang="fr-FR" sz="3600" b="1" strike="noStrike" spc="-1">
                <a:solidFill>
                  <a:srgbClr val="FFFFFF"/>
                </a:solidFill>
                <a:latin typeface="Century Gothic"/>
              </a:rPr>
              <a:t>Titre</a:t>
            </a:r>
            <a:endParaRPr lang="fr-FR" sz="3600" b="0" strike="noStrike" spc="-1">
              <a:solidFill>
                <a:srgbClr val="232558"/>
              </a:solidFill>
              <a:latin typeface="Century Gothic"/>
            </a:endParaRPr>
          </a:p>
        </p:txBody>
      </p:sp>
      <p:sp>
        <p:nvSpPr>
          <p:cNvPr id="176" name="PlaceHolder 6"/>
          <p:cNvSpPr>
            <a:spLocks noGrp="1"/>
          </p:cNvSpPr>
          <p:nvPr>
            <p:ph type="body"/>
          </p:nvPr>
        </p:nvSpPr>
        <p:spPr>
          <a:xfrm>
            <a:off x="2412000" y="6006600"/>
            <a:ext cx="4319640" cy="360000"/>
          </a:xfrm>
          <a:prstGeom prst="rect">
            <a:avLst/>
          </a:prstGeom>
        </p:spPr>
        <p:txBody>
          <a:bodyPr lIns="0" tIns="0" rIns="0" bIns="0">
            <a:noAutofit/>
          </a:bodyPr>
          <a:lstStyle/>
          <a:p>
            <a:pPr algn="ctr">
              <a:lnSpc>
                <a:spcPct val="100000"/>
              </a:lnSpc>
            </a:pPr>
            <a:r>
              <a:rPr lang="fr-FR" sz="1000" b="0" strike="noStrike" spc="-1">
                <a:solidFill>
                  <a:srgbClr val="FFFFFF"/>
                </a:solidFill>
                <a:latin typeface="Century Gothic"/>
              </a:rPr>
              <a:t>Texte</a:t>
            </a:r>
            <a:endParaRPr lang="fr-FR" sz="1000" b="0" strike="noStrike" spc="-1">
              <a:solidFill>
                <a:srgbClr val="232558"/>
              </a:solidFill>
              <a:latin typeface="Century Gothic"/>
            </a:endParaRPr>
          </a:p>
        </p:txBody>
      </p:sp>
      <p:pic>
        <p:nvPicPr>
          <p:cNvPr id="177" name="Image 9"/>
          <p:cNvPicPr/>
          <p:nvPr/>
        </p:nvPicPr>
        <p:blipFill>
          <a:blip r:embed="rId15"/>
          <a:stretch/>
        </p:blipFill>
        <p:spPr>
          <a:xfrm>
            <a:off x="3672000" y="3672000"/>
            <a:ext cx="1799640" cy="1799640"/>
          </a:xfrm>
          <a:prstGeom prst="rect">
            <a:avLst/>
          </a:prstGeom>
          <a:ln>
            <a:noFill/>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pec.fr/candidat/etre-accompagne-dans-votre-recherche-demploi/construire-votre-strategie-de-recherche/fiches-services/retrouver-un-emploi-apres-un-an-de-chomage.html"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pec.fr/candidat/etre-accompagne-dans-votre-recherche-demploi/1er-emploi/fiches-services/aborder-la-remuneration-pour-un-1er-emploi.html" TargetMode="External"/><Relationship Id="rId2" Type="http://schemas.openxmlformats.org/officeDocument/2006/relationships/hyperlink" Target="https://www.apec.fr/candidat/etre-accompagne-dans-votre-recherche-demploi/1er-emploi/fiches-services/premier-emploi.html"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feed/hashtag/?keywords=reconversionprofessionnelle&amp;highlightedUpdateUrns=urn%3Ali%3Aactivity%3A7188184444434874371" TargetMode="External"/><Relationship Id="rId2" Type="http://schemas.openxmlformats.org/officeDocument/2006/relationships/hyperlink" Target="https://www.linkedin.com/feed/hashtag/?keywords=emploi&amp;highlightedUpdateUrns=urn%3Ali%3Aactivity%3A7188184444434874371" TargetMode="External"/><Relationship Id="rId1" Type="http://schemas.openxmlformats.org/officeDocument/2006/relationships/slideLayout" Target="../slideLayouts/slideLayout29.xml"/><Relationship Id="rId4" Type="http://schemas.openxmlformats.org/officeDocument/2006/relationships/hyperlink" Target="https://www.linkedin.com/feed/hashtag/?keywords=comp%C3%A9tences&amp;highlightedUpdateUrns=urn%3Ali%3Aactivity%3A718818444443487437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pec.fr/" TargetMode="Externa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6.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Nom de la présentation</a:t>
            </a:r>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a:p>
        </p:txBody>
      </p:sp>
      <p:sp>
        <p:nvSpPr>
          <p:cNvPr id="7" name="Titre 6"/>
          <p:cNvSpPr>
            <a:spLocks noGrp="1"/>
          </p:cNvSpPr>
          <p:nvPr>
            <p:ph type="title"/>
          </p:nvPr>
        </p:nvSpPr>
        <p:spPr>
          <a:xfrm>
            <a:off x="327904" y="215300"/>
            <a:ext cx="4554008" cy="3132000"/>
          </a:xfrm>
        </p:spPr>
        <p:txBody>
          <a:bodyPr/>
          <a:lstStyle/>
          <a:p>
            <a:br>
              <a:rPr lang="fr-FR" dirty="0">
                <a:solidFill>
                  <a:srgbClr val="FF531F"/>
                </a:solidFill>
              </a:rPr>
            </a:br>
            <a:r>
              <a:rPr lang="fr-FR" sz="3600" dirty="0">
                <a:solidFill>
                  <a:schemeClr val="tx1"/>
                </a:solidFill>
              </a:rPr>
              <a:t>Notre expertise, mettre en relation </a:t>
            </a:r>
            <a:r>
              <a:rPr lang="fr-FR" sz="3600" dirty="0">
                <a:solidFill>
                  <a:schemeClr val="bg2"/>
                </a:solidFill>
              </a:rPr>
              <a:t>les cadres et les entreprises </a:t>
            </a:r>
            <a:br>
              <a:rPr lang="fr-FR" sz="3600" dirty="0">
                <a:solidFill>
                  <a:schemeClr val="bg2"/>
                </a:solidFill>
              </a:rPr>
            </a:br>
            <a:r>
              <a:rPr lang="fr-FR" sz="1800" dirty="0"/>
              <a:t> 6/03/2025 CCE77</a:t>
            </a:r>
          </a:p>
        </p:txBody>
      </p:sp>
      <p:sp>
        <p:nvSpPr>
          <p:cNvPr id="6" name="Espace réservé pour une image  5"/>
          <p:cNvSpPr>
            <a:spLocks noGrp="1"/>
          </p:cNvSpPr>
          <p:nvPr>
            <p:ph type="pic" sz="quarter" idx="13"/>
          </p:nvPr>
        </p:nvSpPr>
        <p:spPr>
          <a:xfrm>
            <a:off x="4773654" y="0"/>
            <a:ext cx="4370345" cy="6858000"/>
          </a:xfrm>
        </p:spPr>
        <p:txBody>
          <a:bodyPr/>
          <a:lstStyle/>
          <a:p>
            <a:endParaRPr lang="fr-FR"/>
          </a:p>
        </p:txBody>
      </p:sp>
      <p:pic>
        <p:nvPicPr>
          <p:cNvPr id="10" name="Image 9">
            <a:extLst>
              <a:ext uri="{FF2B5EF4-FFF2-40B4-BE49-F238E27FC236}">
                <a16:creationId xmlns:a16="http://schemas.microsoft.com/office/drawing/2014/main" id="{6508D136-4919-5104-1E54-F7BEB2140E9F}"/>
              </a:ext>
            </a:extLst>
          </p:cNvPr>
          <p:cNvPicPr>
            <a:picLocks noChangeAspect="1"/>
          </p:cNvPicPr>
          <p:nvPr/>
        </p:nvPicPr>
        <p:blipFill rotWithShape="1">
          <a:blip r:embed="rId3"/>
          <a:srcRect t="2122"/>
          <a:stretch/>
        </p:blipFill>
        <p:spPr>
          <a:xfrm>
            <a:off x="4788023" y="0"/>
            <a:ext cx="4370345" cy="6858000"/>
          </a:xfrm>
          <a:prstGeom prst="rect">
            <a:avLst/>
          </a:prstGeom>
        </p:spPr>
      </p:pic>
      <p:grpSp>
        <p:nvGrpSpPr>
          <p:cNvPr id="2" name="Groupe 1">
            <a:extLst>
              <a:ext uri="{FF2B5EF4-FFF2-40B4-BE49-F238E27FC236}">
                <a16:creationId xmlns:a16="http://schemas.microsoft.com/office/drawing/2014/main" id="{AF47510E-685E-9E3E-A0C0-4270BF685C12}"/>
              </a:ext>
            </a:extLst>
          </p:cNvPr>
          <p:cNvGrpSpPr>
            <a:grpSpLocks noChangeAspect="1"/>
          </p:cNvGrpSpPr>
          <p:nvPr/>
        </p:nvGrpSpPr>
        <p:grpSpPr>
          <a:xfrm>
            <a:off x="1201185" y="2924944"/>
            <a:ext cx="2259630" cy="2259630"/>
            <a:chOff x="3937800" y="1270800"/>
            <a:chExt cx="4320000" cy="4320000"/>
          </a:xfrm>
        </p:grpSpPr>
        <p:grpSp>
          <p:nvGrpSpPr>
            <p:cNvPr id="5" name="Groupe 4">
              <a:extLst>
                <a:ext uri="{FF2B5EF4-FFF2-40B4-BE49-F238E27FC236}">
                  <a16:creationId xmlns:a16="http://schemas.microsoft.com/office/drawing/2014/main" id="{AAA595E9-B723-5217-49E3-1EE5D54677F4}"/>
                </a:ext>
              </a:extLst>
            </p:cNvPr>
            <p:cNvGrpSpPr/>
            <p:nvPr userDrawn="1"/>
          </p:nvGrpSpPr>
          <p:grpSpPr>
            <a:xfrm>
              <a:off x="4629151" y="1957388"/>
              <a:ext cx="2947987" cy="2946400"/>
              <a:chOff x="4629151" y="1957388"/>
              <a:chExt cx="2947987" cy="2946400"/>
            </a:xfrm>
          </p:grpSpPr>
          <p:sp>
            <p:nvSpPr>
              <p:cNvPr id="11" name="Freeform 5">
                <a:extLst>
                  <a:ext uri="{FF2B5EF4-FFF2-40B4-BE49-F238E27FC236}">
                    <a16:creationId xmlns:a16="http://schemas.microsoft.com/office/drawing/2014/main" id="{247EB8E2-A859-B993-DBFE-6B0B515311F7}"/>
                  </a:ext>
                </a:extLst>
              </p:cNvPr>
              <p:cNvSpPr>
                <a:spLocks/>
              </p:cNvSpPr>
              <p:nvPr userDrawn="1"/>
            </p:nvSpPr>
            <p:spPr bwMode="auto">
              <a:xfrm>
                <a:off x="4629151" y="2665413"/>
                <a:ext cx="1911350" cy="2238375"/>
              </a:xfrm>
              <a:custGeom>
                <a:avLst/>
                <a:gdLst>
                  <a:gd name="T0" fmla="*/ 1171 w 1999"/>
                  <a:gd name="T1" fmla="*/ 2342 h 2342"/>
                  <a:gd name="T2" fmla="*/ 1171 w 1999"/>
                  <a:gd name="T3" fmla="*/ 2342 h 2342"/>
                  <a:gd name="T4" fmla="*/ 0 w 1999"/>
                  <a:gd name="T5" fmla="*/ 1171 h 2342"/>
                  <a:gd name="T6" fmla="*/ 1171 w 1999"/>
                  <a:gd name="T7" fmla="*/ 0 h 2342"/>
                  <a:gd name="T8" fmla="*/ 1999 w 1999"/>
                  <a:gd name="T9" fmla="*/ 343 h 2342"/>
                  <a:gd name="T10" fmla="*/ 1914 w 1999"/>
                  <a:gd name="T11" fmla="*/ 427 h 2342"/>
                  <a:gd name="T12" fmla="*/ 1171 w 1999"/>
                  <a:gd name="T13" fmla="*/ 120 h 2342"/>
                  <a:gd name="T14" fmla="*/ 120 w 1999"/>
                  <a:gd name="T15" fmla="*/ 1171 h 2342"/>
                  <a:gd name="T16" fmla="*/ 1171 w 1999"/>
                  <a:gd name="T17" fmla="*/ 2222 h 2342"/>
                  <a:gd name="T18" fmla="*/ 1914 w 1999"/>
                  <a:gd name="T19" fmla="*/ 1915 h 2342"/>
                  <a:gd name="T20" fmla="*/ 1999 w 1999"/>
                  <a:gd name="T21" fmla="*/ 2000 h 2342"/>
                  <a:gd name="T22" fmla="*/ 1171 w 1999"/>
                  <a:gd name="T23" fmla="*/ 23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9" h="2342">
                    <a:moveTo>
                      <a:pt x="1171" y="2342"/>
                    </a:moveTo>
                    <a:lnTo>
                      <a:pt x="1171" y="2342"/>
                    </a:lnTo>
                    <a:cubicBezTo>
                      <a:pt x="525" y="2342"/>
                      <a:pt x="0" y="1817"/>
                      <a:pt x="0" y="1171"/>
                    </a:cubicBezTo>
                    <a:cubicBezTo>
                      <a:pt x="0" y="525"/>
                      <a:pt x="525" y="0"/>
                      <a:pt x="1171" y="0"/>
                    </a:cubicBezTo>
                    <a:cubicBezTo>
                      <a:pt x="1483" y="0"/>
                      <a:pt x="1777" y="122"/>
                      <a:pt x="1999" y="343"/>
                    </a:cubicBezTo>
                    <a:lnTo>
                      <a:pt x="1914" y="427"/>
                    </a:lnTo>
                    <a:cubicBezTo>
                      <a:pt x="1715" y="229"/>
                      <a:pt x="1451" y="120"/>
                      <a:pt x="1171" y="120"/>
                    </a:cubicBezTo>
                    <a:cubicBezTo>
                      <a:pt x="591" y="120"/>
                      <a:pt x="120" y="592"/>
                      <a:pt x="120" y="1171"/>
                    </a:cubicBezTo>
                    <a:cubicBezTo>
                      <a:pt x="120" y="1751"/>
                      <a:pt x="591" y="2222"/>
                      <a:pt x="1171" y="2222"/>
                    </a:cubicBezTo>
                    <a:cubicBezTo>
                      <a:pt x="1451" y="2222"/>
                      <a:pt x="1715" y="2113"/>
                      <a:pt x="1914" y="1915"/>
                    </a:cubicBezTo>
                    <a:lnTo>
                      <a:pt x="1999" y="2000"/>
                    </a:lnTo>
                    <a:cubicBezTo>
                      <a:pt x="1777" y="2221"/>
                      <a:pt x="1483" y="2342"/>
                      <a:pt x="1171" y="2342"/>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81DAC7F8-F950-66D9-3B0E-FACC2977F0C6}"/>
                  </a:ext>
                </a:extLst>
              </p:cNvPr>
              <p:cNvSpPr>
                <a:spLocks/>
              </p:cNvSpPr>
              <p:nvPr userDrawn="1"/>
            </p:nvSpPr>
            <p:spPr bwMode="auto">
              <a:xfrm>
                <a:off x="5665788" y="1957388"/>
                <a:ext cx="1911350" cy="2239963"/>
              </a:xfrm>
              <a:custGeom>
                <a:avLst/>
                <a:gdLst>
                  <a:gd name="T0" fmla="*/ 828 w 1999"/>
                  <a:gd name="T1" fmla="*/ 2343 h 2343"/>
                  <a:gd name="T2" fmla="*/ 828 w 1999"/>
                  <a:gd name="T3" fmla="*/ 2343 h 2343"/>
                  <a:gd name="T4" fmla="*/ 0 w 1999"/>
                  <a:gd name="T5" fmla="*/ 2000 h 2343"/>
                  <a:gd name="T6" fmla="*/ 85 w 1999"/>
                  <a:gd name="T7" fmla="*/ 1915 h 2343"/>
                  <a:gd name="T8" fmla="*/ 828 w 1999"/>
                  <a:gd name="T9" fmla="*/ 2223 h 2343"/>
                  <a:gd name="T10" fmla="*/ 1879 w 1999"/>
                  <a:gd name="T11" fmla="*/ 1171 h 2343"/>
                  <a:gd name="T12" fmla="*/ 828 w 1999"/>
                  <a:gd name="T13" fmla="*/ 120 h 2343"/>
                  <a:gd name="T14" fmla="*/ 85 w 1999"/>
                  <a:gd name="T15" fmla="*/ 428 h 2343"/>
                  <a:gd name="T16" fmla="*/ 0 w 1999"/>
                  <a:gd name="T17" fmla="*/ 343 h 2343"/>
                  <a:gd name="T18" fmla="*/ 828 w 1999"/>
                  <a:gd name="T19" fmla="*/ 0 h 2343"/>
                  <a:gd name="T20" fmla="*/ 1999 w 1999"/>
                  <a:gd name="T21" fmla="*/ 1171 h 2343"/>
                  <a:gd name="T22" fmla="*/ 828 w 1999"/>
                  <a:gd name="T23" fmla="*/ 2343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9" h="2343">
                    <a:moveTo>
                      <a:pt x="828" y="2343"/>
                    </a:moveTo>
                    <a:lnTo>
                      <a:pt x="828" y="2343"/>
                    </a:lnTo>
                    <a:cubicBezTo>
                      <a:pt x="515" y="2343"/>
                      <a:pt x="221" y="2221"/>
                      <a:pt x="0" y="2000"/>
                    </a:cubicBezTo>
                    <a:lnTo>
                      <a:pt x="85" y="1915"/>
                    </a:lnTo>
                    <a:cubicBezTo>
                      <a:pt x="283" y="2113"/>
                      <a:pt x="547" y="2223"/>
                      <a:pt x="828" y="2223"/>
                    </a:cubicBezTo>
                    <a:cubicBezTo>
                      <a:pt x="1407" y="2223"/>
                      <a:pt x="1879" y="1751"/>
                      <a:pt x="1879" y="1171"/>
                    </a:cubicBezTo>
                    <a:cubicBezTo>
                      <a:pt x="1879" y="592"/>
                      <a:pt x="1407" y="120"/>
                      <a:pt x="828" y="120"/>
                    </a:cubicBezTo>
                    <a:cubicBezTo>
                      <a:pt x="547" y="120"/>
                      <a:pt x="283" y="229"/>
                      <a:pt x="85" y="428"/>
                    </a:cubicBezTo>
                    <a:lnTo>
                      <a:pt x="0" y="343"/>
                    </a:lnTo>
                    <a:cubicBezTo>
                      <a:pt x="221" y="122"/>
                      <a:pt x="515" y="0"/>
                      <a:pt x="828" y="0"/>
                    </a:cubicBezTo>
                    <a:cubicBezTo>
                      <a:pt x="1473" y="0"/>
                      <a:pt x="1999" y="526"/>
                      <a:pt x="1999" y="1171"/>
                    </a:cubicBezTo>
                    <a:cubicBezTo>
                      <a:pt x="1999" y="1817"/>
                      <a:pt x="1473" y="2343"/>
                      <a:pt x="828" y="2343"/>
                    </a:cubicBezTo>
                    <a:close/>
                  </a:path>
                </a:pathLst>
              </a:custGeom>
              <a:solidFill>
                <a:srgbClr val="6B6DE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8" name="Rectangle 7">
              <a:extLst>
                <a:ext uri="{FF2B5EF4-FFF2-40B4-BE49-F238E27FC236}">
                  <a16:creationId xmlns:a16="http://schemas.microsoft.com/office/drawing/2014/main" id="{308E6DAF-FC02-0950-420B-328A69EEEEE3}"/>
                </a:ext>
              </a:extLst>
            </p:cNvPr>
            <p:cNvSpPr/>
            <p:nvPr userDrawn="1"/>
          </p:nvSpPr>
          <p:spPr>
            <a:xfrm>
              <a:off x="3937800" y="1270800"/>
              <a:ext cx="4320000" cy="43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3777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4F12B-E64D-4536-B35D-D4010B739BCC}"/>
              </a:ext>
            </a:extLst>
          </p:cNvPr>
          <p:cNvSpPr>
            <a:spLocks noGrp="1"/>
          </p:cNvSpPr>
          <p:nvPr>
            <p:ph type="title"/>
          </p:nvPr>
        </p:nvSpPr>
        <p:spPr>
          <a:xfrm>
            <a:off x="432000" y="2696547"/>
            <a:ext cx="8280000" cy="2304000"/>
          </a:xfrm>
        </p:spPr>
        <p:txBody>
          <a:bodyPr/>
          <a:lstStyle/>
          <a:p>
            <a:pPr algn="ctr"/>
            <a:r>
              <a:rPr lang="fr-FR" b="1" dirty="0">
                <a:solidFill>
                  <a:schemeClr val="bg1"/>
                </a:solidFill>
                <a:latin typeface="Century Gothic" panose="020B0502020202020204" pitchFamily="34" charset="0"/>
              </a:rPr>
              <a:t>3. </a:t>
            </a:r>
            <a:r>
              <a:rPr lang="fr-FR" b="1" dirty="0">
                <a:latin typeface="Century Gothic" panose="020B0502020202020204" pitchFamily="34" charset="0"/>
              </a:rPr>
              <a:t>Services spécifiques</a:t>
            </a:r>
          </a:p>
        </p:txBody>
      </p:sp>
    </p:spTree>
    <p:extLst>
      <p:ext uri="{BB962C8B-B14F-4D97-AF65-F5344CB8AC3E}">
        <p14:creationId xmlns:p14="http://schemas.microsoft.com/office/powerpoint/2010/main" val="318502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2"/>
          <p:cNvSpPr txBox="1"/>
          <p:nvPr/>
        </p:nvSpPr>
        <p:spPr>
          <a:xfrm>
            <a:off x="0" y="6678000"/>
            <a:ext cx="179640" cy="179640"/>
          </a:xfrm>
          <a:prstGeom prst="rect">
            <a:avLst/>
          </a:prstGeom>
          <a:noFill/>
          <a:ln>
            <a:solidFill>
              <a:srgbClr val="232558">
                <a:alpha val="0"/>
              </a:srgbClr>
            </a:solidFill>
          </a:ln>
        </p:spPr>
        <p:txBody>
          <a:bodyPr lIns="0" tIns="0" rIns="0" bIns="0" anchor="ctr">
            <a:noAutofit/>
          </a:bodyPr>
          <a:lstStyle/>
          <a:p>
            <a:pPr algn="ctr">
              <a:lnSpc>
                <a:spcPct val="100000"/>
              </a:lnSpc>
            </a:pPr>
            <a:r>
              <a:rPr lang="fr-FR" sz="100" b="0" strike="noStrike" spc="-1">
                <a:solidFill>
                  <a:srgbClr val="232558"/>
                </a:solidFill>
                <a:latin typeface="Century Gothic"/>
              </a:rPr>
              <a:t>00/00/0000</a:t>
            </a:r>
            <a:endParaRPr lang="fr-FR" sz="100" b="0" strike="noStrike" spc="-1">
              <a:latin typeface="Times New Roman"/>
            </a:endParaRPr>
          </a:p>
        </p:txBody>
      </p:sp>
      <p:sp>
        <p:nvSpPr>
          <p:cNvPr id="392" name="TextShape 3"/>
          <p:cNvSpPr txBox="1"/>
          <p:nvPr/>
        </p:nvSpPr>
        <p:spPr>
          <a:xfrm>
            <a:off x="8568000" y="6517800"/>
            <a:ext cx="575640" cy="287640"/>
          </a:xfrm>
          <a:prstGeom prst="rect">
            <a:avLst/>
          </a:prstGeom>
          <a:noFill/>
          <a:ln>
            <a:noFill/>
          </a:ln>
        </p:spPr>
        <p:txBody>
          <a:bodyPr lIns="0" tIns="0" rIns="0" bIns="0">
            <a:noAutofit/>
          </a:bodyPr>
          <a:lstStyle/>
          <a:p>
            <a:endParaRPr lang="fr-FR" sz="2400" b="0" strike="noStrike" spc="-1">
              <a:latin typeface="Times New Roman"/>
            </a:endParaRPr>
          </a:p>
        </p:txBody>
      </p:sp>
      <p:sp>
        <p:nvSpPr>
          <p:cNvPr id="393" name="TextShape 4"/>
          <p:cNvSpPr txBox="1"/>
          <p:nvPr/>
        </p:nvSpPr>
        <p:spPr>
          <a:xfrm>
            <a:off x="457920" y="297360"/>
            <a:ext cx="8279640" cy="611280"/>
          </a:xfrm>
          <a:prstGeom prst="rect">
            <a:avLst/>
          </a:prstGeom>
          <a:noFill/>
          <a:ln>
            <a:noFill/>
          </a:ln>
        </p:spPr>
        <p:txBody>
          <a:bodyPr lIns="0" tIns="0" rIns="0" bIns="0">
            <a:noAutofit/>
          </a:bodyPr>
          <a:lstStyle/>
          <a:p>
            <a:pPr>
              <a:lnSpc>
                <a:spcPct val="90000"/>
              </a:lnSpc>
            </a:pPr>
            <a:r>
              <a:rPr lang="fr-FR" sz="3600" b="1" strike="noStrike" spc="-1" dirty="0">
                <a:solidFill>
                  <a:srgbClr val="232558"/>
                </a:solidFill>
                <a:latin typeface="Century Gothic"/>
              </a:rPr>
              <a:t>Nouveaux Horizons</a:t>
            </a:r>
            <a:endParaRPr lang="fr-FR" sz="3600" b="0" strike="noStrike" spc="-1" dirty="0">
              <a:solidFill>
                <a:srgbClr val="232558"/>
              </a:solidFill>
              <a:latin typeface="Century Gothic"/>
            </a:endParaRPr>
          </a:p>
        </p:txBody>
      </p:sp>
      <p:sp>
        <p:nvSpPr>
          <p:cNvPr id="400" name="CustomShape 11"/>
          <p:cNvSpPr/>
          <p:nvPr/>
        </p:nvSpPr>
        <p:spPr>
          <a:xfrm>
            <a:off x="478800" y="2608033"/>
            <a:ext cx="2652840" cy="2633040"/>
          </a:xfrm>
          <a:prstGeom prst="roundRect">
            <a:avLst>
              <a:gd name="adj" fmla="val 16667"/>
            </a:avLst>
          </a:prstGeom>
          <a:solidFill>
            <a:schemeClr val="bg1"/>
          </a:solidFill>
          <a:ln>
            <a:solidFill>
              <a:schemeClr val="accent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buClr>
                <a:srgbClr val="00C4A5"/>
              </a:buClr>
            </a:pPr>
            <a:r>
              <a:rPr lang="fr-FR" b="1" dirty="0">
                <a:solidFill>
                  <a:srgbClr val="00C4A5"/>
                </a:solidFill>
                <a:latin typeface="Century Gothic" panose="020B0502020202020204" pitchFamily="34" charset="0"/>
              </a:rPr>
              <a:t>Objectif</a:t>
            </a:r>
            <a:r>
              <a:rPr lang="fr-FR" dirty="0">
                <a:solidFill>
                  <a:srgbClr val="00C4A5"/>
                </a:solidFill>
                <a:latin typeface="Century Gothic" panose="020B0502020202020204" pitchFamily="34" charset="0"/>
              </a:rPr>
              <a:t> </a:t>
            </a:r>
          </a:p>
          <a:p>
            <a:pPr>
              <a:buClr>
                <a:srgbClr val="00C4A5"/>
              </a:buClr>
            </a:pPr>
            <a:r>
              <a:rPr lang="fr-FR" sz="1200" dirty="0">
                <a:latin typeface="Century Gothic" panose="020B0502020202020204" pitchFamily="34" charset="0"/>
              </a:rPr>
              <a:t>Favoriser l’insertion professionnelle rapide des cadres en recherche d’emploi de longue durée.</a:t>
            </a:r>
          </a:p>
          <a:p>
            <a:pPr>
              <a:buClr>
                <a:srgbClr val="00C4A5"/>
              </a:buClr>
            </a:pPr>
            <a:endParaRPr lang="fr-FR" sz="1200" dirty="0">
              <a:latin typeface="Century Gothic" panose="020B0502020202020204" pitchFamily="34" charset="0"/>
            </a:endParaRPr>
          </a:p>
          <a:p>
            <a:pPr>
              <a:buClr>
                <a:srgbClr val="00C4A5"/>
              </a:buClr>
            </a:pPr>
            <a:r>
              <a:rPr lang="fr-FR" sz="1200" dirty="0">
                <a:latin typeface="Century Gothic" panose="020B0502020202020204" pitchFamily="34" charset="0"/>
              </a:rPr>
              <a:t>Sécuriser la reprise d’activité.</a:t>
            </a:r>
          </a:p>
          <a:p>
            <a:pPr>
              <a:buClr>
                <a:srgbClr val="00C4A5"/>
              </a:buClr>
            </a:pPr>
            <a:endParaRPr lang="fr-FR" b="1" dirty="0">
              <a:solidFill>
                <a:srgbClr val="00C4A5"/>
              </a:solidFill>
              <a:latin typeface="Century Gothic" panose="020B0502020202020204" pitchFamily="34" charset="0"/>
            </a:endParaRPr>
          </a:p>
          <a:p>
            <a:pPr>
              <a:buClr>
                <a:srgbClr val="00C4A5"/>
              </a:buClr>
            </a:pPr>
            <a:r>
              <a:rPr lang="fr-FR" b="1" dirty="0">
                <a:solidFill>
                  <a:srgbClr val="00C4A5"/>
                </a:solidFill>
                <a:latin typeface="Century Gothic" panose="020B0502020202020204" pitchFamily="34" charset="0"/>
              </a:rPr>
              <a:t>Eligibilité</a:t>
            </a:r>
          </a:p>
          <a:p>
            <a:pPr>
              <a:buClr>
                <a:srgbClr val="00C4A5"/>
              </a:buClr>
            </a:pPr>
            <a:r>
              <a:rPr lang="fr-FR" sz="1200" dirty="0">
                <a:latin typeface="Century Gothic" panose="020B0502020202020204" pitchFamily="34" charset="0"/>
              </a:rPr>
              <a:t>Être en recherche d’emploi depuis au moins 12 mois</a:t>
            </a:r>
          </a:p>
          <a:p>
            <a:pPr lvl="1"/>
            <a:endParaRPr lang="fr-FR" sz="1200" dirty="0"/>
          </a:p>
        </p:txBody>
      </p:sp>
      <p:sp>
        <p:nvSpPr>
          <p:cNvPr id="401" name="CustomShape 12"/>
          <p:cNvSpPr/>
          <p:nvPr/>
        </p:nvSpPr>
        <p:spPr>
          <a:xfrm>
            <a:off x="3384360" y="2588233"/>
            <a:ext cx="2699640" cy="2652840"/>
          </a:xfrm>
          <a:prstGeom prst="roundRect">
            <a:avLst>
              <a:gd name="adj" fmla="val 16667"/>
            </a:avLst>
          </a:prstGeom>
          <a:solidFill>
            <a:schemeClr val="bg1"/>
          </a:solidFill>
          <a:ln>
            <a:solidFill>
              <a:schemeClr val="tx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buClr>
                <a:srgbClr val="00C4A5"/>
              </a:buClr>
            </a:pPr>
            <a:br>
              <a:rPr lang="fr-FR" dirty="0">
                <a:latin typeface="Century Gothic" panose="020B0502020202020204" pitchFamily="34" charset="0"/>
              </a:rPr>
            </a:br>
            <a:r>
              <a:rPr lang="fr-FR" b="1" dirty="0">
                <a:solidFill>
                  <a:srgbClr val="00C4A5"/>
                </a:solidFill>
                <a:latin typeface="Century Gothic" panose="020B0502020202020204" pitchFamily="34" charset="0"/>
              </a:rPr>
              <a:t>Facteurs clés de succès</a:t>
            </a:r>
          </a:p>
          <a:p>
            <a:pPr>
              <a:buClr>
                <a:srgbClr val="00C4A5"/>
              </a:buClr>
            </a:pPr>
            <a:r>
              <a:rPr lang="fr-FR" sz="1200" dirty="0">
                <a:latin typeface="Century Gothic" panose="020B0502020202020204" pitchFamily="34" charset="0"/>
              </a:rPr>
              <a:t>Être disponible et volontaire pour s’investir plusieurs semaines / Être ouvert au travail de groupe / </a:t>
            </a:r>
          </a:p>
          <a:p>
            <a:pPr>
              <a:buClr>
                <a:srgbClr val="00C4A5"/>
              </a:buClr>
            </a:pPr>
            <a:endParaRPr lang="fr-FR" sz="1200" dirty="0">
              <a:latin typeface="Century Gothic" panose="020B0502020202020204" pitchFamily="34" charset="0"/>
            </a:endParaRPr>
          </a:p>
          <a:p>
            <a:pPr>
              <a:buClr>
                <a:srgbClr val="00C4A5"/>
              </a:buClr>
            </a:pPr>
            <a:r>
              <a:rPr lang="fr-FR" sz="1200" dirty="0">
                <a:latin typeface="Century Gothic" panose="020B0502020202020204" pitchFamily="34" charset="0"/>
              </a:rPr>
              <a:t>3 séminaires de 2 jours / Être prêt à s’impliquer activement</a:t>
            </a:r>
          </a:p>
          <a:p>
            <a:pPr>
              <a:lnSpc>
                <a:spcPct val="100000"/>
              </a:lnSpc>
            </a:pPr>
            <a:endParaRPr lang="fr-FR" sz="1200" b="0" strike="noStrike" spc="-1" dirty="0">
              <a:latin typeface="Arial"/>
            </a:endParaRPr>
          </a:p>
        </p:txBody>
      </p:sp>
      <p:sp>
        <p:nvSpPr>
          <p:cNvPr id="402" name="CustomShape 13"/>
          <p:cNvSpPr/>
          <p:nvPr/>
        </p:nvSpPr>
        <p:spPr>
          <a:xfrm>
            <a:off x="6289200" y="2587873"/>
            <a:ext cx="2458800" cy="2653200"/>
          </a:xfrm>
          <a:prstGeom prst="roundRect">
            <a:avLst>
              <a:gd name="adj" fmla="val 16667"/>
            </a:avLst>
          </a:prstGeom>
          <a:solidFill>
            <a:schemeClr val="bg1"/>
          </a:solidFill>
          <a:ln>
            <a:solidFill>
              <a:schemeClr val="accent5"/>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indent="0">
              <a:buClr>
                <a:srgbClr val="00C4A5"/>
              </a:buClr>
              <a:buNone/>
            </a:pPr>
            <a:r>
              <a:rPr lang="fr-FR" sz="1200" b="1" dirty="0">
                <a:solidFill>
                  <a:srgbClr val="00C4A5"/>
                </a:solidFill>
                <a:latin typeface="Century Gothic" panose="020B0502020202020204" pitchFamily="34" charset="0"/>
              </a:rPr>
              <a:t>&gt; </a:t>
            </a:r>
            <a:r>
              <a:rPr lang="fr-FR" sz="1200" dirty="0">
                <a:latin typeface="Century Gothic" panose="020B0502020202020204" pitchFamily="34" charset="0"/>
              </a:rPr>
              <a:t>Bénéficier d’une approche alternative centrée sur la personne et ses priorités.</a:t>
            </a:r>
          </a:p>
          <a:p>
            <a:pPr indent="0">
              <a:buClr>
                <a:srgbClr val="00C4A5"/>
              </a:buClr>
              <a:buNone/>
            </a:pPr>
            <a:r>
              <a:rPr lang="fr-FR" sz="1200" b="1" dirty="0">
                <a:solidFill>
                  <a:srgbClr val="00C4A5"/>
                </a:solidFill>
                <a:latin typeface="Century Gothic" panose="020B0502020202020204" pitchFamily="34" charset="0"/>
              </a:rPr>
              <a:t>&gt; </a:t>
            </a:r>
            <a:r>
              <a:rPr lang="fr-FR" sz="1200" dirty="0">
                <a:latin typeface="Century Gothic" panose="020B0502020202020204" pitchFamily="34" charset="0"/>
              </a:rPr>
              <a:t>S’appuyer sur l’intelligence collective pour penser autrement, </a:t>
            </a:r>
          </a:p>
          <a:p>
            <a:pPr indent="0">
              <a:buClr>
                <a:srgbClr val="00C4A5"/>
              </a:buClr>
              <a:buNone/>
            </a:pPr>
            <a:r>
              <a:rPr lang="fr-FR" sz="1200" b="1" dirty="0">
                <a:solidFill>
                  <a:srgbClr val="00C4A5"/>
                </a:solidFill>
                <a:latin typeface="Century Gothic" panose="020B0502020202020204" pitchFamily="34" charset="0"/>
              </a:rPr>
              <a:t>&gt; </a:t>
            </a:r>
            <a:r>
              <a:rPr lang="fr-FR" sz="1200" dirty="0">
                <a:latin typeface="Century Gothic" panose="020B0502020202020204" pitchFamily="34" charset="0"/>
              </a:rPr>
              <a:t>Définir un axe professionnel en phase avec les besoins actuels de recrutement.</a:t>
            </a:r>
          </a:p>
          <a:p>
            <a:pPr indent="0">
              <a:buClr>
                <a:srgbClr val="00C4A5"/>
              </a:buClr>
              <a:buNone/>
            </a:pPr>
            <a:r>
              <a:rPr lang="fr-FR" sz="1200" b="1" dirty="0">
                <a:solidFill>
                  <a:srgbClr val="00C4A5"/>
                </a:solidFill>
                <a:latin typeface="Century Gothic" panose="020B0502020202020204" pitchFamily="34" charset="0"/>
              </a:rPr>
              <a:t>&gt; </a:t>
            </a:r>
            <a:r>
              <a:rPr lang="fr-FR" sz="1200" dirty="0">
                <a:latin typeface="Century Gothic" panose="020B0502020202020204" pitchFamily="34" charset="0"/>
              </a:rPr>
              <a:t>Sécuriser sa reprise d’activité.</a:t>
            </a:r>
          </a:p>
        </p:txBody>
      </p:sp>
      <p:sp>
        <p:nvSpPr>
          <p:cNvPr id="403" name="CustomShape 14"/>
          <p:cNvSpPr/>
          <p:nvPr/>
        </p:nvSpPr>
        <p:spPr>
          <a:xfrm>
            <a:off x="1188000" y="5277812"/>
            <a:ext cx="1943640" cy="442800"/>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entury Gothic"/>
              </a:rPr>
              <a:t>Dans les centres</a:t>
            </a:r>
            <a:endParaRPr lang="fr-FR" sz="1400" b="0" strike="noStrike" spc="-1" dirty="0">
              <a:latin typeface="Arial"/>
            </a:endParaRPr>
          </a:p>
        </p:txBody>
      </p:sp>
      <p:sp>
        <p:nvSpPr>
          <p:cNvPr id="404" name="CustomShape 15"/>
          <p:cNvSpPr/>
          <p:nvPr/>
        </p:nvSpPr>
        <p:spPr>
          <a:xfrm>
            <a:off x="4170960" y="2313913"/>
            <a:ext cx="1656000" cy="442800"/>
          </a:xfrm>
          <a:prstGeom prst="roundRect">
            <a:avLst>
              <a:gd name="adj"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entury Gothic"/>
              </a:rPr>
              <a:t>3 séminaires</a:t>
            </a:r>
            <a:endParaRPr lang="fr-FR" sz="1400" b="0" strike="noStrike" spc="-1" dirty="0">
              <a:latin typeface="Arial"/>
            </a:endParaRPr>
          </a:p>
        </p:txBody>
      </p:sp>
      <p:sp>
        <p:nvSpPr>
          <p:cNvPr id="405" name="CustomShape 16"/>
          <p:cNvSpPr/>
          <p:nvPr/>
        </p:nvSpPr>
        <p:spPr>
          <a:xfrm>
            <a:off x="6692760" y="5087713"/>
            <a:ext cx="2159280" cy="442800"/>
          </a:xfrm>
          <a:prstGeom prst="roundRect">
            <a:avLst>
              <a:gd name="adj"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entury Gothic"/>
              </a:rPr>
              <a:t>Petits groupes</a:t>
            </a:r>
            <a:endParaRPr lang="fr-FR" sz="1400" b="0" strike="noStrike" spc="-1" dirty="0">
              <a:latin typeface="Arial"/>
            </a:endParaRPr>
          </a:p>
        </p:txBody>
      </p:sp>
      <p:sp>
        <p:nvSpPr>
          <p:cNvPr id="406" name="CustomShape 17"/>
          <p:cNvSpPr/>
          <p:nvPr/>
        </p:nvSpPr>
        <p:spPr>
          <a:xfrm rot="19963800" flipV="1">
            <a:off x="3266640" y="5320633"/>
            <a:ext cx="466200" cy="495360"/>
          </a:xfrm>
          <a:custGeom>
            <a:avLst/>
            <a:gdLst/>
            <a:ahLst/>
            <a:cxnLst/>
            <a:rect l="l" t="t" r="r" b="b"/>
            <a:pathLst>
              <a:path w="882" h="816">
                <a:moveTo>
                  <a:pt x="882" y="372"/>
                </a:moveTo>
                <a:lnTo>
                  <a:pt x="482" y="0"/>
                </a:lnTo>
                <a:lnTo>
                  <a:pt x="482" y="223"/>
                </a:lnTo>
                <a:lnTo>
                  <a:pt x="482" y="223"/>
                </a:lnTo>
                <a:lnTo>
                  <a:pt x="461" y="224"/>
                </a:lnTo>
                <a:lnTo>
                  <a:pt x="438" y="228"/>
                </a:lnTo>
                <a:lnTo>
                  <a:pt x="407" y="232"/>
                </a:lnTo>
                <a:lnTo>
                  <a:pt x="371" y="240"/>
                </a:lnTo>
                <a:lnTo>
                  <a:pt x="330" y="252"/>
                </a:lnTo>
                <a:lnTo>
                  <a:pt x="308" y="258"/>
                </a:lnTo>
                <a:lnTo>
                  <a:pt x="286" y="266"/>
                </a:lnTo>
                <a:lnTo>
                  <a:pt x="264" y="275"/>
                </a:lnTo>
                <a:lnTo>
                  <a:pt x="241" y="286"/>
                </a:lnTo>
                <a:lnTo>
                  <a:pt x="218" y="297"/>
                </a:lnTo>
                <a:lnTo>
                  <a:pt x="197" y="310"/>
                </a:lnTo>
                <a:lnTo>
                  <a:pt x="174" y="324"/>
                </a:lnTo>
                <a:lnTo>
                  <a:pt x="152" y="340"/>
                </a:lnTo>
                <a:lnTo>
                  <a:pt x="132" y="357"/>
                </a:lnTo>
                <a:lnTo>
                  <a:pt x="113" y="376"/>
                </a:lnTo>
                <a:lnTo>
                  <a:pt x="93" y="396"/>
                </a:lnTo>
                <a:lnTo>
                  <a:pt x="76" y="418"/>
                </a:lnTo>
                <a:lnTo>
                  <a:pt x="59" y="442"/>
                </a:lnTo>
                <a:lnTo>
                  <a:pt x="45" y="468"/>
                </a:lnTo>
                <a:lnTo>
                  <a:pt x="32" y="495"/>
                </a:lnTo>
                <a:lnTo>
                  <a:pt x="22" y="525"/>
                </a:lnTo>
                <a:lnTo>
                  <a:pt x="13" y="557"/>
                </a:lnTo>
                <a:lnTo>
                  <a:pt x="9" y="574"/>
                </a:lnTo>
                <a:lnTo>
                  <a:pt x="6" y="591"/>
                </a:lnTo>
                <a:lnTo>
                  <a:pt x="3" y="608"/>
                </a:lnTo>
                <a:lnTo>
                  <a:pt x="2" y="626"/>
                </a:lnTo>
                <a:lnTo>
                  <a:pt x="1" y="645"/>
                </a:lnTo>
                <a:lnTo>
                  <a:pt x="0" y="665"/>
                </a:lnTo>
                <a:lnTo>
                  <a:pt x="0" y="665"/>
                </a:lnTo>
                <a:lnTo>
                  <a:pt x="1" y="675"/>
                </a:lnTo>
                <a:lnTo>
                  <a:pt x="2" y="685"/>
                </a:lnTo>
                <a:lnTo>
                  <a:pt x="7" y="707"/>
                </a:lnTo>
                <a:lnTo>
                  <a:pt x="14" y="730"/>
                </a:lnTo>
                <a:lnTo>
                  <a:pt x="22" y="751"/>
                </a:lnTo>
                <a:lnTo>
                  <a:pt x="32" y="772"/>
                </a:lnTo>
                <a:lnTo>
                  <a:pt x="43" y="790"/>
                </a:lnTo>
                <a:lnTo>
                  <a:pt x="55" y="805"/>
                </a:lnTo>
                <a:lnTo>
                  <a:pt x="60" y="811"/>
                </a:lnTo>
                <a:lnTo>
                  <a:pt x="66" y="816"/>
                </a:lnTo>
                <a:lnTo>
                  <a:pt x="66" y="816"/>
                </a:lnTo>
                <a:lnTo>
                  <a:pt x="64" y="799"/>
                </a:lnTo>
                <a:lnTo>
                  <a:pt x="61" y="780"/>
                </a:lnTo>
                <a:lnTo>
                  <a:pt x="60" y="755"/>
                </a:lnTo>
                <a:lnTo>
                  <a:pt x="61" y="725"/>
                </a:lnTo>
                <a:lnTo>
                  <a:pt x="64" y="709"/>
                </a:lnTo>
                <a:lnTo>
                  <a:pt x="66" y="693"/>
                </a:lnTo>
                <a:lnTo>
                  <a:pt x="69" y="677"/>
                </a:lnTo>
                <a:lnTo>
                  <a:pt x="74" y="660"/>
                </a:lnTo>
                <a:lnTo>
                  <a:pt x="80" y="643"/>
                </a:lnTo>
                <a:lnTo>
                  <a:pt x="86" y="627"/>
                </a:lnTo>
                <a:lnTo>
                  <a:pt x="95" y="611"/>
                </a:lnTo>
                <a:lnTo>
                  <a:pt x="106" y="595"/>
                </a:lnTo>
                <a:lnTo>
                  <a:pt x="117" y="580"/>
                </a:lnTo>
                <a:lnTo>
                  <a:pt x="131" y="567"/>
                </a:lnTo>
                <a:lnTo>
                  <a:pt x="147" y="553"/>
                </a:lnTo>
                <a:lnTo>
                  <a:pt x="165" y="542"/>
                </a:lnTo>
                <a:lnTo>
                  <a:pt x="184" y="530"/>
                </a:lnTo>
                <a:lnTo>
                  <a:pt x="207" y="522"/>
                </a:lnTo>
                <a:lnTo>
                  <a:pt x="232" y="514"/>
                </a:lnTo>
                <a:lnTo>
                  <a:pt x="258" y="510"/>
                </a:lnTo>
                <a:lnTo>
                  <a:pt x="289" y="506"/>
                </a:lnTo>
                <a:lnTo>
                  <a:pt x="321" y="505"/>
                </a:lnTo>
                <a:lnTo>
                  <a:pt x="357" y="506"/>
                </a:lnTo>
                <a:lnTo>
                  <a:pt x="396" y="510"/>
                </a:lnTo>
                <a:lnTo>
                  <a:pt x="436" y="517"/>
                </a:lnTo>
                <a:lnTo>
                  <a:pt x="482" y="527"/>
                </a:lnTo>
                <a:lnTo>
                  <a:pt x="482" y="742"/>
                </a:lnTo>
                <a:lnTo>
                  <a:pt x="882" y="372"/>
                </a:lnTo>
                <a:close/>
              </a:path>
            </a:pathLst>
          </a:custGeom>
          <a:solidFill>
            <a:schemeClr val="accent4"/>
          </a:solidFill>
          <a:ln>
            <a:noFill/>
          </a:ln>
        </p:spPr>
        <p:style>
          <a:lnRef idx="0">
            <a:scrgbClr r="0" g="0" b="0"/>
          </a:lnRef>
          <a:fillRef idx="0">
            <a:scrgbClr r="0" g="0" b="0"/>
          </a:fillRef>
          <a:effectRef idx="0">
            <a:scrgbClr r="0" g="0" b="0"/>
          </a:effectRef>
          <a:fontRef idx="minor"/>
        </p:style>
        <p:txBody>
          <a:bodyPr/>
          <a:lstStyle/>
          <a:p>
            <a:endParaRPr lang="fr-FR"/>
          </a:p>
        </p:txBody>
      </p:sp>
      <p:sp>
        <p:nvSpPr>
          <p:cNvPr id="407" name="CustomShape 18"/>
          <p:cNvSpPr/>
          <p:nvPr/>
        </p:nvSpPr>
        <p:spPr>
          <a:xfrm rot="2794200">
            <a:off x="5950800" y="2043193"/>
            <a:ext cx="466200" cy="540720"/>
          </a:xfrm>
          <a:custGeom>
            <a:avLst/>
            <a:gdLst/>
            <a:ahLst/>
            <a:cxnLst/>
            <a:rect l="l" t="t" r="r" b="b"/>
            <a:pathLst>
              <a:path w="882" h="816">
                <a:moveTo>
                  <a:pt x="882" y="372"/>
                </a:moveTo>
                <a:lnTo>
                  <a:pt x="482" y="0"/>
                </a:lnTo>
                <a:lnTo>
                  <a:pt x="482" y="223"/>
                </a:lnTo>
                <a:lnTo>
                  <a:pt x="482" y="223"/>
                </a:lnTo>
                <a:lnTo>
                  <a:pt x="461" y="224"/>
                </a:lnTo>
                <a:lnTo>
                  <a:pt x="438" y="228"/>
                </a:lnTo>
                <a:lnTo>
                  <a:pt x="407" y="232"/>
                </a:lnTo>
                <a:lnTo>
                  <a:pt x="371" y="240"/>
                </a:lnTo>
                <a:lnTo>
                  <a:pt x="330" y="252"/>
                </a:lnTo>
                <a:lnTo>
                  <a:pt x="308" y="258"/>
                </a:lnTo>
                <a:lnTo>
                  <a:pt x="286" y="266"/>
                </a:lnTo>
                <a:lnTo>
                  <a:pt x="264" y="275"/>
                </a:lnTo>
                <a:lnTo>
                  <a:pt x="241" y="286"/>
                </a:lnTo>
                <a:lnTo>
                  <a:pt x="218" y="297"/>
                </a:lnTo>
                <a:lnTo>
                  <a:pt x="197" y="310"/>
                </a:lnTo>
                <a:lnTo>
                  <a:pt x="174" y="324"/>
                </a:lnTo>
                <a:lnTo>
                  <a:pt x="152" y="340"/>
                </a:lnTo>
                <a:lnTo>
                  <a:pt x="132" y="357"/>
                </a:lnTo>
                <a:lnTo>
                  <a:pt x="113" y="376"/>
                </a:lnTo>
                <a:lnTo>
                  <a:pt x="93" y="396"/>
                </a:lnTo>
                <a:lnTo>
                  <a:pt x="76" y="418"/>
                </a:lnTo>
                <a:lnTo>
                  <a:pt x="59" y="442"/>
                </a:lnTo>
                <a:lnTo>
                  <a:pt x="45" y="468"/>
                </a:lnTo>
                <a:lnTo>
                  <a:pt x="32" y="495"/>
                </a:lnTo>
                <a:lnTo>
                  <a:pt x="22" y="525"/>
                </a:lnTo>
                <a:lnTo>
                  <a:pt x="13" y="557"/>
                </a:lnTo>
                <a:lnTo>
                  <a:pt x="9" y="574"/>
                </a:lnTo>
                <a:lnTo>
                  <a:pt x="6" y="591"/>
                </a:lnTo>
                <a:lnTo>
                  <a:pt x="3" y="608"/>
                </a:lnTo>
                <a:lnTo>
                  <a:pt x="2" y="626"/>
                </a:lnTo>
                <a:lnTo>
                  <a:pt x="1" y="645"/>
                </a:lnTo>
                <a:lnTo>
                  <a:pt x="0" y="665"/>
                </a:lnTo>
                <a:lnTo>
                  <a:pt x="0" y="665"/>
                </a:lnTo>
                <a:lnTo>
                  <a:pt x="1" y="675"/>
                </a:lnTo>
                <a:lnTo>
                  <a:pt x="2" y="685"/>
                </a:lnTo>
                <a:lnTo>
                  <a:pt x="7" y="707"/>
                </a:lnTo>
                <a:lnTo>
                  <a:pt x="14" y="730"/>
                </a:lnTo>
                <a:lnTo>
                  <a:pt x="22" y="751"/>
                </a:lnTo>
                <a:lnTo>
                  <a:pt x="32" y="772"/>
                </a:lnTo>
                <a:lnTo>
                  <a:pt x="43" y="790"/>
                </a:lnTo>
                <a:lnTo>
                  <a:pt x="55" y="805"/>
                </a:lnTo>
                <a:lnTo>
                  <a:pt x="60" y="811"/>
                </a:lnTo>
                <a:lnTo>
                  <a:pt x="66" y="816"/>
                </a:lnTo>
                <a:lnTo>
                  <a:pt x="66" y="816"/>
                </a:lnTo>
                <a:lnTo>
                  <a:pt x="64" y="799"/>
                </a:lnTo>
                <a:lnTo>
                  <a:pt x="61" y="780"/>
                </a:lnTo>
                <a:lnTo>
                  <a:pt x="60" y="755"/>
                </a:lnTo>
                <a:lnTo>
                  <a:pt x="61" y="725"/>
                </a:lnTo>
                <a:lnTo>
                  <a:pt x="64" y="709"/>
                </a:lnTo>
                <a:lnTo>
                  <a:pt x="66" y="693"/>
                </a:lnTo>
                <a:lnTo>
                  <a:pt x="69" y="677"/>
                </a:lnTo>
                <a:lnTo>
                  <a:pt x="74" y="660"/>
                </a:lnTo>
                <a:lnTo>
                  <a:pt x="80" y="643"/>
                </a:lnTo>
                <a:lnTo>
                  <a:pt x="86" y="627"/>
                </a:lnTo>
                <a:lnTo>
                  <a:pt x="95" y="611"/>
                </a:lnTo>
                <a:lnTo>
                  <a:pt x="106" y="595"/>
                </a:lnTo>
                <a:lnTo>
                  <a:pt x="117" y="580"/>
                </a:lnTo>
                <a:lnTo>
                  <a:pt x="131" y="567"/>
                </a:lnTo>
                <a:lnTo>
                  <a:pt x="147" y="553"/>
                </a:lnTo>
                <a:lnTo>
                  <a:pt x="165" y="542"/>
                </a:lnTo>
                <a:lnTo>
                  <a:pt x="184" y="530"/>
                </a:lnTo>
                <a:lnTo>
                  <a:pt x="207" y="522"/>
                </a:lnTo>
                <a:lnTo>
                  <a:pt x="232" y="514"/>
                </a:lnTo>
                <a:lnTo>
                  <a:pt x="258" y="510"/>
                </a:lnTo>
                <a:lnTo>
                  <a:pt x="289" y="506"/>
                </a:lnTo>
                <a:lnTo>
                  <a:pt x="321" y="505"/>
                </a:lnTo>
                <a:lnTo>
                  <a:pt x="357" y="506"/>
                </a:lnTo>
                <a:lnTo>
                  <a:pt x="396" y="510"/>
                </a:lnTo>
                <a:lnTo>
                  <a:pt x="436" y="517"/>
                </a:lnTo>
                <a:lnTo>
                  <a:pt x="482" y="527"/>
                </a:lnTo>
                <a:lnTo>
                  <a:pt x="482" y="742"/>
                </a:lnTo>
                <a:lnTo>
                  <a:pt x="882" y="372"/>
                </a:lnTo>
                <a:close/>
              </a:path>
            </a:pathLst>
          </a:custGeom>
          <a:solidFill>
            <a:schemeClr val="tx2"/>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2" name="Image 1">
            <a:hlinkClick r:id="rId2"/>
            <a:extLst>
              <a:ext uri="{FF2B5EF4-FFF2-40B4-BE49-F238E27FC236}">
                <a16:creationId xmlns:a16="http://schemas.microsoft.com/office/drawing/2014/main" id="{357658A1-DD31-C336-630B-CA7B980B5991}"/>
              </a:ext>
            </a:extLst>
          </p:cNvPr>
          <p:cNvPicPr>
            <a:picLocks noChangeAspect="1"/>
          </p:cNvPicPr>
          <p:nvPr/>
        </p:nvPicPr>
        <p:blipFill>
          <a:blip r:embed="rId3"/>
          <a:stretch>
            <a:fillRect/>
          </a:stretch>
        </p:blipFill>
        <p:spPr>
          <a:xfrm>
            <a:off x="320227" y="984220"/>
            <a:ext cx="3252458" cy="1108490"/>
          </a:xfrm>
          <a:prstGeom prst="rect">
            <a:avLst/>
          </a:prstGeom>
        </p:spPr>
      </p:pic>
    </p:spTree>
    <p:extLst>
      <p:ext uri="{BB962C8B-B14F-4D97-AF65-F5344CB8AC3E}">
        <p14:creationId xmlns:p14="http://schemas.microsoft.com/office/powerpoint/2010/main" val="131107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69A1EEE-DDF7-6481-B18A-E30B208B450D}"/>
              </a:ext>
            </a:extLst>
          </p:cNvPr>
          <p:cNvGraphicFramePr>
            <a:graphicFrameLocks noGrp="1"/>
          </p:cNvGraphicFramePr>
          <p:nvPr>
            <p:extLst>
              <p:ext uri="{D42A27DB-BD31-4B8C-83A1-F6EECF244321}">
                <p14:modId xmlns:p14="http://schemas.microsoft.com/office/powerpoint/2010/main" val="1722518496"/>
              </p:ext>
            </p:extLst>
          </p:nvPr>
        </p:nvGraphicFramePr>
        <p:xfrm>
          <a:off x="457201" y="2832576"/>
          <a:ext cx="8280398" cy="822960"/>
        </p:xfrm>
        <a:graphic>
          <a:graphicData uri="http://schemas.openxmlformats.org/drawingml/2006/table">
            <a:tbl>
              <a:tblPr/>
              <a:tblGrid>
                <a:gridCol w="1182914">
                  <a:extLst>
                    <a:ext uri="{9D8B030D-6E8A-4147-A177-3AD203B41FA5}">
                      <a16:colId xmlns:a16="http://schemas.microsoft.com/office/drawing/2014/main" val="2648867947"/>
                    </a:ext>
                  </a:extLst>
                </a:gridCol>
                <a:gridCol w="1182914">
                  <a:extLst>
                    <a:ext uri="{9D8B030D-6E8A-4147-A177-3AD203B41FA5}">
                      <a16:colId xmlns:a16="http://schemas.microsoft.com/office/drawing/2014/main" val="3596358297"/>
                    </a:ext>
                  </a:extLst>
                </a:gridCol>
                <a:gridCol w="1182914">
                  <a:extLst>
                    <a:ext uri="{9D8B030D-6E8A-4147-A177-3AD203B41FA5}">
                      <a16:colId xmlns:a16="http://schemas.microsoft.com/office/drawing/2014/main" val="3577368476"/>
                    </a:ext>
                  </a:extLst>
                </a:gridCol>
                <a:gridCol w="1182914">
                  <a:extLst>
                    <a:ext uri="{9D8B030D-6E8A-4147-A177-3AD203B41FA5}">
                      <a16:colId xmlns:a16="http://schemas.microsoft.com/office/drawing/2014/main" val="1068231802"/>
                    </a:ext>
                  </a:extLst>
                </a:gridCol>
                <a:gridCol w="1182914">
                  <a:extLst>
                    <a:ext uri="{9D8B030D-6E8A-4147-A177-3AD203B41FA5}">
                      <a16:colId xmlns:a16="http://schemas.microsoft.com/office/drawing/2014/main" val="833797785"/>
                    </a:ext>
                  </a:extLst>
                </a:gridCol>
                <a:gridCol w="1182914">
                  <a:extLst>
                    <a:ext uri="{9D8B030D-6E8A-4147-A177-3AD203B41FA5}">
                      <a16:colId xmlns:a16="http://schemas.microsoft.com/office/drawing/2014/main" val="3007810360"/>
                    </a:ext>
                  </a:extLst>
                </a:gridCol>
                <a:gridCol w="1182914">
                  <a:extLst>
                    <a:ext uri="{9D8B030D-6E8A-4147-A177-3AD203B41FA5}">
                      <a16:colId xmlns:a16="http://schemas.microsoft.com/office/drawing/2014/main" val="1832952673"/>
                    </a:ext>
                  </a:extLst>
                </a:gridCol>
              </a:tblGrid>
              <a:tr h="0">
                <a:tc>
                  <a:txBody>
                    <a:bodyPr/>
                    <a:lstStyle/>
                    <a:p>
                      <a:r>
                        <a:rPr lang="fr-FR" sz="1200">
                          <a:solidFill>
                            <a:srgbClr val="1E53A3"/>
                          </a:solidFill>
                          <a:effectLst/>
                          <a:latin typeface="+mn-lt"/>
                        </a:rPr>
                        <a:t>20/03/2025</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14:30</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3 et 4/04</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10 et 11/04</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16 et 17/04</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Anne</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APEC EVRY</a:t>
                      </a:r>
                      <a:endParaRPr lang="fr-FR" sz="1200">
                        <a:latin typeface="+mn-lt"/>
                      </a:endParaRPr>
                    </a:p>
                  </a:txBody>
                  <a:tcPr anchor="ctr">
                    <a:lnL>
                      <a:noFill/>
                    </a:lnL>
                    <a:lnR>
                      <a:noFill/>
                    </a:lnR>
                    <a:lnT>
                      <a:noFill/>
                    </a:lnT>
                    <a:lnB>
                      <a:noFill/>
                    </a:lnB>
                    <a:noFill/>
                  </a:tcPr>
                </a:tc>
                <a:extLst>
                  <a:ext uri="{0D108BD9-81ED-4DB2-BD59-A6C34878D82A}">
                    <a16:rowId xmlns:a16="http://schemas.microsoft.com/office/drawing/2014/main" val="1649485921"/>
                  </a:ext>
                </a:extLst>
              </a:tr>
              <a:tr h="0">
                <a:tc>
                  <a:txBody>
                    <a:bodyPr/>
                    <a:lstStyle/>
                    <a:p>
                      <a:r>
                        <a:rPr lang="fr-FR" sz="1200">
                          <a:solidFill>
                            <a:srgbClr val="1E53A3"/>
                          </a:solidFill>
                          <a:effectLst/>
                          <a:latin typeface="+mn-lt"/>
                        </a:rPr>
                        <a:t>20/03/2025</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10:00</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26 et 27/03</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2 et 3/04</a:t>
                      </a:r>
                      <a:endParaRPr lang="fr-FR" sz="120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9 et 10/04</a:t>
                      </a:r>
                      <a:endParaRPr lang="fr-FR" sz="1200">
                        <a:latin typeface="+mn-lt"/>
                      </a:endParaRPr>
                    </a:p>
                  </a:txBody>
                  <a:tcPr anchor="ctr">
                    <a:lnL>
                      <a:noFill/>
                    </a:lnL>
                    <a:lnR>
                      <a:noFill/>
                    </a:lnR>
                    <a:lnT>
                      <a:noFill/>
                    </a:lnT>
                    <a:lnB>
                      <a:noFill/>
                    </a:lnB>
                    <a:noFill/>
                  </a:tcPr>
                </a:tc>
                <a:tc>
                  <a:txBody>
                    <a:bodyPr/>
                    <a:lstStyle/>
                    <a:p>
                      <a:r>
                        <a:rPr lang="fr-FR" sz="1200" dirty="0" err="1">
                          <a:solidFill>
                            <a:srgbClr val="1E53A3"/>
                          </a:solidFill>
                          <a:effectLst/>
                          <a:latin typeface="+mn-lt"/>
                        </a:rPr>
                        <a:t>Marie-Héléne</a:t>
                      </a:r>
                      <a:endParaRPr lang="fr-FR" sz="1200" dirty="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FT AVON</a:t>
                      </a:r>
                      <a:endParaRPr lang="fr-FR" sz="1200">
                        <a:latin typeface="+mn-lt"/>
                      </a:endParaRPr>
                    </a:p>
                  </a:txBody>
                  <a:tcPr anchor="ctr">
                    <a:lnL>
                      <a:noFill/>
                    </a:lnL>
                    <a:lnR>
                      <a:noFill/>
                    </a:lnR>
                    <a:lnT>
                      <a:noFill/>
                    </a:lnT>
                    <a:lnB>
                      <a:noFill/>
                    </a:lnB>
                    <a:noFill/>
                  </a:tcPr>
                </a:tc>
                <a:extLst>
                  <a:ext uri="{0D108BD9-81ED-4DB2-BD59-A6C34878D82A}">
                    <a16:rowId xmlns:a16="http://schemas.microsoft.com/office/drawing/2014/main" val="222709803"/>
                  </a:ext>
                </a:extLst>
              </a:tr>
              <a:tr h="0">
                <a:tc>
                  <a:txBody>
                    <a:bodyPr/>
                    <a:lstStyle/>
                    <a:p>
                      <a:r>
                        <a:rPr lang="fr-FR" sz="1200" dirty="0">
                          <a:solidFill>
                            <a:srgbClr val="1E53A3"/>
                          </a:solidFill>
                          <a:effectLst/>
                          <a:latin typeface="+mn-lt"/>
                        </a:rPr>
                        <a:t>23/04/2025</a:t>
                      </a:r>
                      <a:endParaRPr lang="fr-FR" sz="1200" dirty="0">
                        <a:latin typeface="+mn-lt"/>
                      </a:endParaRPr>
                    </a:p>
                  </a:txBody>
                  <a:tcPr anchor="ctr">
                    <a:lnL>
                      <a:noFill/>
                    </a:lnL>
                    <a:lnR>
                      <a:noFill/>
                    </a:lnR>
                    <a:lnT>
                      <a:noFill/>
                    </a:lnT>
                    <a:lnB>
                      <a:noFill/>
                    </a:lnB>
                    <a:noFill/>
                  </a:tcPr>
                </a:tc>
                <a:tc>
                  <a:txBody>
                    <a:bodyPr/>
                    <a:lstStyle/>
                    <a:p>
                      <a:r>
                        <a:rPr lang="fr-FR" sz="1200">
                          <a:solidFill>
                            <a:srgbClr val="1E53A3"/>
                          </a:solidFill>
                          <a:effectLst/>
                          <a:latin typeface="+mn-lt"/>
                        </a:rPr>
                        <a:t>10:00</a:t>
                      </a:r>
                      <a:endParaRPr lang="fr-FR" sz="1200">
                        <a:latin typeface="+mn-lt"/>
                      </a:endParaRPr>
                    </a:p>
                  </a:txBody>
                  <a:tcPr anchor="ctr">
                    <a:lnL>
                      <a:noFill/>
                    </a:lnL>
                    <a:lnR>
                      <a:noFill/>
                    </a:lnR>
                    <a:lnT>
                      <a:noFill/>
                    </a:lnT>
                    <a:lnB>
                      <a:noFill/>
                    </a:lnB>
                    <a:noFill/>
                  </a:tcPr>
                </a:tc>
                <a:tc>
                  <a:txBody>
                    <a:bodyPr/>
                    <a:lstStyle/>
                    <a:p>
                      <a:r>
                        <a:rPr lang="fr-FR" sz="1200" dirty="0">
                          <a:solidFill>
                            <a:srgbClr val="1E53A3"/>
                          </a:solidFill>
                          <a:effectLst/>
                          <a:latin typeface="+mn-lt"/>
                        </a:rPr>
                        <a:t>28 et 29/02</a:t>
                      </a:r>
                      <a:endParaRPr lang="fr-FR" sz="1200" dirty="0">
                        <a:latin typeface="+mn-lt"/>
                      </a:endParaRPr>
                    </a:p>
                  </a:txBody>
                  <a:tcPr anchor="ctr">
                    <a:lnL>
                      <a:noFill/>
                    </a:lnL>
                    <a:lnR>
                      <a:noFill/>
                    </a:lnR>
                    <a:lnT>
                      <a:noFill/>
                    </a:lnT>
                    <a:lnB>
                      <a:noFill/>
                    </a:lnB>
                    <a:noFill/>
                  </a:tcPr>
                </a:tc>
                <a:tc>
                  <a:txBody>
                    <a:bodyPr/>
                    <a:lstStyle/>
                    <a:p>
                      <a:r>
                        <a:rPr lang="fr-FR" sz="1200" dirty="0">
                          <a:solidFill>
                            <a:srgbClr val="1E53A3"/>
                          </a:solidFill>
                          <a:effectLst/>
                          <a:latin typeface="+mn-lt"/>
                        </a:rPr>
                        <a:t>12 et13/05</a:t>
                      </a:r>
                      <a:endParaRPr lang="fr-FR" sz="1200" dirty="0">
                        <a:latin typeface="+mn-lt"/>
                      </a:endParaRPr>
                    </a:p>
                  </a:txBody>
                  <a:tcPr anchor="ctr">
                    <a:lnL>
                      <a:noFill/>
                    </a:lnL>
                    <a:lnR>
                      <a:noFill/>
                    </a:lnR>
                    <a:lnT>
                      <a:noFill/>
                    </a:lnT>
                    <a:lnB>
                      <a:noFill/>
                    </a:lnB>
                    <a:noFill/>
                  </a:tcPr>
                </a:tc>
                <a:tc>
                  <a:txBody>
                    <a:bodyPr/>
                    <a:lstStyle/>
                    <a:p>
                      <a:r>
                        <a:rPr lang="fr-FR" sz="1200" dirty="0">
                          <a:solidFill>
                            <a:srgbClr val="1E53A3"/>
                          </a:solidFill>
                          <a:effectLst/>
                          <a:latin typeface="+mn-lt"/>
                        </a:rPr>
                        <a:t>22 et 23/05</a:t>
                      </a:r>
                      <a:endParaRPr lang="fr-FR" sz="1200" dirty="0">
                        <a:latin typeface="+mn-lt"/>
                      </a:endParaRPr>
                    </a:p>
                  </a:txBody>
                  <a:tcPr anchor="ctr">
                    <a:lnL>
                      <a:noFill/>
                    </a:lnL>
                    <a:lnR>
                      <a:noFill/>
                    </a:lnR>
                    <a:lnT>
                      <a:noFill/>
                    </a:lnT>
                    <a:lnB>
                      <a:noFill/>
                    </a:lnB>
                    <a:noFill/>
                  </a:tcPr>
                </a:tc>
                <a:tc>
                  <a:txBody>
                    <a:bodyPr/>
                    <a:lstStyle/>
                    <a:p>
                      <a:r>
                        <a:rPr lang="fr-FR" sz="1200" dirty="0">
                          <a:solidFill>
                            <a:srgbClr val="1E53A3"/>
                          </a:solidFill>
                          <a:effectLst/>
                          <a:latin typeface="+mn-lt"/>
                        </a:rPr>
                        <a:t>Nadjatte</a:t>
                      </a:r>
                      <a:endParaRPr lang="fr-FR" sz="1200" dirty="0">
                        <a:latin typeface="+mn-lt"/>
                      </a:endParaRPr>
                    </a:p>
                  </a:txBody>
                  <a:tcPr anchor="ctr">
                    <a:lnL>
                      <a:noFill/>
                    </a:lnL>
                    <a:lnR>
                      <a:noFill/>
                    </a:lnR>
                    <a:lnT>
                      <a:noFill/>
                    </a:lnT>
                    <a:lnB>
                      <a:noFill/>
                    </a:lnB>
                    <a:noFill/>
                  </a:tcPr>
                </a:tc>
                <a:tc>
                  <a:txBody>
                    <a:bodyPr/>
                    <a:lstStyle/>
                    <a:p>
                      <a:r>
                        <a:rPr lang="fr-FR" sz="1200" dirty="0">
                          <a:solidFill>
                            <a:srgbClr val="1E53A3"/>
                          </a:solidFill>
                          <a:effectLst/>
                          <a:latin typeface="+mn-lt"/>
                        </a:rPr>
                        <a:t>FT DOURDAN</a:t>
                      </a:r>
                      <a:endParaRPr lang="fr-FR" sz="1200" dirty="0">
                        <a:latin typeface="+mn-lt"/>
                      </a:endParaRPr>
                    </a:p>
                  </a:txBody>
                  <a:tcPr anchor="ctr">
                    <a:lnL>
                      <a:noFill/>
                    </a:lnL>
                    <a:lnR>
                      <a:noFill/>
                    </a:lnR>
                    <a:lnT>
                      <a:noFill/>
                    </a:lnT>
                    <a:lnB>
                      <a:noFill/>
                    </a:lnB>
                    <a:noFill/>
                  </a:tcPr>
                </a:tc>
                <a:extLst>
                  <a:ext uri="{0D108BD9-81ED-4DB2-BD59-A6C34878D82A}">
                    <a16:rowId xmlns:a16="http://schemas.microsoft.com/office/drawing/2014/main" val="3396460651"/>
                  </a:ext>
                </a:extLst>
              </a:tr>
            </a:tbl>
          </a:graphicData>
        </a:graphic>
      </p:graphicFrame>
    </p:spTree>
    <p:extLst>
      <p:ext uri="{BB962C8B-B14F-4D97-AF65-F5344CB8AC3E}">
        <p14:creationId xmlns:p14="http://schemas.microsoft.com/office/powerpoint/2010/main" val="303450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2"/>
          <p:cNvSpPr txBox="1"/>
          <p:nvPr/>
        </p:nvSpPr>
        <p:spPr>
          <a:xfrm>
            <a:off x="0" y="6678000"/>
            <a:ext cx="179640" cy="179640"/>
          </a:xfrm>
          <a:prstGeom prst="rect">
            <a:avLst/>
          </a:prstGeom>
          <a:noFill/>
          <a:ln>
            <a:solidFill>
              <a:srgbClr val="232558">
                <a:alpha val="0"/>
              </a:srgbClr>
            </a:solidFill>
          </a:ln>
        </p:spPr>
        <p:txBody>
          <a:bodyPr lIns="0" tIns="0" rIns="0" bIns="0" anchor="ctr">
            <a:noAutofit/>
          </a:bodyPr>
          <a:lstStyle/>
          <a:p>
            <a:pPr algn="ctr">
              <a:lnSpc>
                <a:spcPct val="100000"/>
              </a:lnSpc>
            </a:pPr>
            <a:r>
              <a:rPr lang="fr-FR" sz="100" b="0" strike="noStrike" spc="-1">
                <a:solidFill>
                  <a:srgbClr val="232558"/>
                </a:solidFill>
                <a:latin typeface="Century Gothic"/>
              </a:rPr>
              <a:t>00/00/0000</a:t>
            </a:r>
            <a:endParaRPr lang="fr-FR" sz="100" b="0" strike="noStrike" spc="-1">
              <a:latin typeface="Times New Roman"/>
            </a:endParaRPr>
          </a:p>
        </p:txBody>
      </p:sp>
      <p:sp>
        <p:nvSpPr>
          <p:cNvPr id="392" name="TextShape 3"/>
          <p:cNvSpPr txBox="1"/>
          <p:nvPr/>
        </p:nvSpPr>
        <p:spPr>
          <a:xfrm>
            <a:off x="8568000" y="6517800"/>
            <a:ext cx="575640" cy="287640"/>
          </a:xfrm>
          <a:prstGeom prst="rect">
            <a:avLst/>
          </a:prstGeom>
          <a:noFill/>
          <a:ln>
            <a:noFill/>
          </a:ln>
        </p:spPr>
        <p:txBody>
          <a:bodyPr lIns="0" tIns="0" rIns="0" bIns="0">
            <a:noAutofit/>
          </a:bodyPr>
          <a:lstStyle/>
          <a:p>
            <a:endParaRPr lang="fr-FR" sz="2400" b="0" strike="noStrike" spc="-1">
              <a:latin typeface="Times New Roman"/>
            </a:endParaRPr>
          </a:p>
        </p:txBody>
      </p:sp>
      <p:sp>
        <p:nvSpPr>
          <p:cNvPr id="393" name="TextShape 4"/>
          <p:cNvSpPr txBox="1"/>
          <p:nvPr/>
        </p:nvSpPr>
        <p:spPr>
          <a:xfrm>
            <a:off x="457920" y="297360"/>
            <a:ext cx="8279640" cy="611280"/>
          </a:xfrm>
          <a:prstGeom prst="rect">
            <a:avLst/>
          </a:prstGeom>
          <a:noFill/>
          <a:ln>
            <a:noFill/>
          </a:ln>
        </p:spPr>
        <p:txBody>
          <a:bodyPr lIns="0" tIns="0" rIns="0" bIns="0">
            <a:noAutofit/>
          </a:bodyPr>
          <a:lstStyle/>
          <a:p>
            <a:pPr>
              <a:lnSpc>
                <a:spcPct val="90000"/>
              </a:lnSpc>
            </a:pPr>
            <a:r>
              <a:rPr lang="fr-FR" sz="3600" b="1" strike="noStrike" spc="-1" dirty="0">
                <a:solidFill>
                  <a:srgbClr val="232558"/>
                </a:solidFill>
                <a:latin typeface="Century Gothic"/>
              </a:rPr>
              <a:t>Jeune </a:t>
            </a:r>
            <a:r>
              <a:rPr lang="fr-FR" sz="3600" b="1" strike="noStrike" spc="-1" dirty="0" err="1">
                <a:solidFill>
                  <a:srgbClr val="232558"/>
                </a:solidFill>
                <a:latin typeface="Century Gothic"/>
              </a:rPr>
              <a:t>diplômé.e</a:t>
            </a:r>
            <a:r>
              <a:rPr lang="fr-FR" sz="3600" b="1" strike="noStrike" spc="-1" dirty="0">
                <a:solidFill>
                  <a:srgbClr val="232558"/>
                </a:solidFill>
                <a:latin typeface="Century Gothic"/>
              </a:rPr>
              <a:t>, </a:t>
            </a:r>
            <a:br>
              <a:rPr dirty="0"/>
            </a:br>
            <a:r>
              <a:rPr lang="fr-FR" sz="3600" b="1" strike="noStrike" spc="-1" dirty="0">
                <a:solidFill>
                  <a:srgbClr val="FF531F"/>
                </a:solidFill>
                <a:latin typeface="Century Gothic"/>
              </a:rPr>
              <a:t>trouver son premier emploi</a:t>
            </a:r>
            <a:endParaRPr lang="fr-FR" sz="3600" b="0" strike="noStrike" spc="-1" dirty="0">
              <a:solidFill>
                <a:srgbClr val="232558"/>
              </a:solidFill>
              <a:latin typeface="Century Gothic"/>
            </a:endParaRPr>
          </a:p>
        </p:txBody>
      </p:sp>
      <p:sp>
        <p:nvSpPr>
          <p:cNvPr id="400" name="CustomShape 11"/>
          <p:cNvSpPr/>
          <p:nvPr/>
        </p:nvSpPr>
        <p:spPr>
          <a:xfrm>
            <a:off x="478800" y="2579752"/>
            <a:ext cx="2652840" cy="2633040"/>
          </a:xfrm>
          <a:prstGeom prst="roundRect">
            <a:avLst>
              <a:gd name="adj" fmla="val 16667"/>
            </a:avLst>
          </a:prstGeom>
          <a:solidFill>
            <a:schemeClr val="bg1"/>
          </a:solidFill>
          <a:ln>
            <a:solidFill>
              <a:schemeClr val="accent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200" b="1" strike="noStrike" spc="-1" dirty="0">
                <a:solidFill>
                  <a:srgbClr val="232558"/>
                </a:solidFill>
                <a:latin typeface="Century Gothic"/>
              </a:rPr>
              <a:t>Objectif Premier Emploi : </a:t>
            </a:r>
            <a:r>
              <a:rPr lang="fr-FR" sz="1200" b="0" strike="noStrike" spc="-1" dirty="0">
                <a:solidFill>
                  <a:srgbClr val="232558"/>
                </a:solidFill>
                <a:latin typeface="Century Gothic"/>
              </a:rPr>
              <a:t>Pour bien démarrer votre recherche d’emploi, un atelier animé par </a:t>
            </a:r>
            <a:r>
              <a:rPr lang="fr-FR" sz="1200" b="0" strike="noStrike" spc="-1" dirty="0" err="1">
                <a:solidFill>
                  <a:srgbClr val="232558"/>
                </a:solidFill>
                <a:latin typeface="Century Gothic"/>
              </a:rPr>
              <a:t>un.e</a:t>
            </a:r>
            <a:r>
              <a:rPr lang="fr-FR" sz="1200" b="0" strike="noStrike" spc="-1" dirty="0">
                <a:solidFill>
                  <a:srgbClr val="232558"/>
                </a:solidFill>
                <a:latin typeface="Century Gothic"/>
              </a:rPr>
              <a:t> </a:t>
            </a:r>
            <a:r>
              <a:rPr lang="fr-FR" sz="1200" b="0" strike="noStrike" spc="-1" dirty="0" err="1">
                <a:solidFill>
                  <a:srgbClr val="232558"/>
                </a:solidFill>
                <a:latin typeface="Century Gothic"/>
              </a:rPr>
              <a:t>consultant.e</a:t>
            </a:r>
            <a:r>
              <a:rPr lang="fr-FR" sz="1200" b="0" strike="noStrike" spc="-1" dirty="0">
                <a:solidFill>
                  <a:srgbClr val="232558"/>
                </a:solidFill>
                <a:latin typeface="Century Gothic"/>
              </a:rPr>
              <a:t>. </a:t>
            </a:r>
            <a:r>
              <a:rPr lang="fr-FR" sz="1200" b="0" strike="noStrike" spc="-1" dirty="0">
                <a:solidFill>
                  <a:srgbClr val="232558"/>
                </a:solidFill>
                <a:latin typeface="Century Gothic"/>
                <a:hlinkClick r:id="rId2"/>
              </a:rPr>
              <a:t>pour</a:t>
            </a:r>
            <a:r>
              <a:rPr lang="fr-FR" sz="1200" b="0" strike="noStrike" spc="-1" dirty="0">
                <a:solidFill>
                  <a:srgbClr val="232558"/>
                </a:solidFill>
                <a:latin typeface="Century Gothic"/>
              </a:rPr>
              <a:t> faire le point sur vos atouts et bénéficier de conseils adaptés à votre situation. Repartez avec votre plan d’action et un suivi personnalisé. </a:t>
            </a:r>
            <a:endParaRPr lang="fr-FR" sz="1200" b="0" strike="noStrike" spc="-1" dirty="0">
              <a:latin typeface="Arial"/>
            </a:endParaRPr>
          </a:p>
        </p:txBody>
      </p:sp>
      <p:sp>
        <p:nvSpPr>
          <p:cNvPr id="401" name="CustomShape 12"/>
          <p:cNvSpPr/>
          <p:nvPr/>
        </p:nvSpPr>
        <p:spPr>
          <a:xfrm>
            <a:off x="3384360" y="2559952"/>
            <a:ext cx="2699640" cy="2652840"/>
          </a:xfrm>
          <a:prstGeom prst="roundRect">
            <a:avLst>
              <a:gd name="adj" fmla="val 16667"/>
            </a:avLst>
          </a:prstGeom>
          <a:solidFill>
            <a:schemeClr val="bg1"/>
          </a:solidFill>
          <a:ln>
            <a:solidFill>
              <a:schemeClr val="tx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br>
              <a:rPr dirty="0"/>
            </a:br>
            <a:r>
              <a:rPr lang="fr-FR" sz="1200" b="1" strike="noStrike" spc="-1" dirty="0">
                <a:solidFill>
                  <a:srgbClr val="232558"/>
                </a:solidFill>
                <a:latin typeface="Century Gothic"/>
              </a:rPr>
              <a:t>Offres d’emploi : </a:t>
            </a:r>
            <a:r>
              <a:rPr lang="fr-FR" sz="1200" b="0" strike="noStrike" spc="-1" dirty="0">
                <a:solidFill>
                  <a:srgbClr val="232558"/>
                </a:solidFill>
                <a:latin typeface="Century Gothic"/>
              </a:rPr>
              <a:t>postulez via les </a:t>
            </a:r>
            <a:r>
              <a:rPr lang="fr-FR" sz="1200" b="1" strike="noStrike" spc="-1" dirty="0">
                <a:solidFill>
                  <a:srgbClr val="FFA300"/>
                </a:solidFill>
                <a:latin typeface="Century Gothic"/>
              </a:rPr>
              <a:t>35 000 offres d’emploi </a:t>
            </a:r>
            <a:r>
              <a:rPr lang="fr-FR" sz="1200" b="0" strike="noStrike" spc="-1" dirty="0">
                <a:solidFill>
                  <a:srgbClr val="232558"/>
                </a:solidFill>
                <a:latin typeface="Century Gothic"/>
              </a:rPr>
              <a:t>accessibles aux jeunes </a:t>
            </a:r>
            <a:r>
              <a:rPr lang="fr-FR" sz="1200" b="0" strike="noStrike" spc="-1" dirty="0" err="1">
                <a:solidFill>
                  <a:srgbClr val="232558"/>
                </a:solidFill>
                <a:latin typeface="Century Gothic"/>
              </a:rPr>
              <a:t>diplômé.e.s</a:t>
            </a:r>
            <a:r>
              <a:rPr lang="fr-FR" sz="1200" b="0" strike="noStrike" spc="-1" dirty="0">
                <a:solidFill>
                  <a:srgbClr val="232558"/>
                </a:solidFill>
                <a:latin typeface="Century Gothic"/>
              </a:rPr>
              <a:t>.</a:t>
            </a:r>
            <a:endParaRPr lang="fr-FR" sz="1200" b="0" strike="noStrike" spc="-1" dirty="0">
              <a:latin typeface="Arial"/>
            </a:endParaRPr>
          </a:p>
          <a:p>
            <a:pPr>
              <a:lnSpc>
                <a:spcPct val="100000"/>
              </a:lnSpc>
            </a:pPr>
            <a:r>
              <a:rPr lang="fr-FR" sz="1200" b="1" strike="noStrike" spc="-1" dirty="0">
                <a:solidFill>
                  <a:srgbClr val="232558"/>
                </a:solidFill>
                <a:latin typeface="Century Gothic"/>
              </a:rPr>
              <a:t>Le Profil Apec : </a:t>
            </a:r>
            <a:r>
              <a:rPr lang="fr-FR" sz="1200" b="0" strike="noStrike" spc="-1" dirty="0">
                <a:solidFill>
                  <a:srgbClr val="232558"/>
                </a:solidFill>
                <a:latin typeface="Century Gothic"/>
              </a:rPr>
              <a:t>Publiez votre profil candidat auprès des </a:t>
            </a:r>
            <a:endParaRPr lang="fr-FR" sz="1200" b="0" strike="noStrike" spc="-1" dirty="0">
              <a:latin typeface="Arial"/>
            </a:endParaRPr>
          </a:p>
          <a:p>
            <a:pPr>
              <a:lnSpc>
                <a:spcPct val="100000"/>
              </a:lnSpc>
            </a:pPr>
            <a:r>
              <a:rPr lang="fr-FR" sz="1200" b="0" strike="noStrike" spc="-1" dirty="0">
                <a:solidFill>
                  <a:srgbClr val="FFA300"/>
                </a:solidFill>
                <a:latin typeface="Century Gothic"/>
              </a:rPr>
              <a:t>30 000 recruteur</a:t>
            </a:r>
            <a:r>
              <a:rPr lang="fr-FR" sz="1200" b="0" strike="noStrike" spc="-1" dirty="0">
                <a:solidFill>
                  <a:srgbClr val="232558"/>
                </a:solidFill>
                <a:latin typeface="Century Gothic"/>
              </a:rPr>
              <a:t>s qui utilisent chaque mois la </a:t>
            </a:r>
            <a:r>
              <a:rPr lang="fr-FR" sz="1200" b="0" strike="noStrike" spc="-1" dirty="0" err="1">
                <a:solidFill>
                  <a:srgbClr val="232558"/>
                </a:solidFill>
                <a:latin typeface="Century Gothic"/>
              </a:rPr>
              <a:t>profilthèque</a:t>
            </a:r>
            <a:r>
              <a:rPr lang="fr-FR" sz="1200" b="0" strike="noStrike" spc="-1" dirty="0">
                <a:solidFill>
                  <a:srgbClr val="232558"/>
                </a:solidFill>
                <a:latin typeface="Century Gothic"/>
              </a:rPr>
              <a:t> Apec.</a:t>
            </a:r>
            <a:endParaRPr lang="fr-FR" sz="1200" b="0" strike="noStrike" spc="-1" dirty="0">
              <a:latin typeface="Arial"/>
            </a:endParaRPr>
          </a:p>
          <a:p>
            <a:pPr>
              <a:lnSpc>
                <a:spcPct val="100000"/>
              </a:lnSpc>
            </a:pPr>
            <a:r>
              <a:rPr lang="fr-FR" sz="1200" b="1" strike="noStrike" spc="-1" dirty="0">
                <a:solidFill>
                  <a:srgbClr val="232558"/>
                </a:solidFill>
                <a:latin typeface="Century Gothic"/>
              </a:rPr>
              <a:t>Objectif Premier Emploi : </a:t>
            </a:r>
            <a:r>
              <a:rPr lang="fr-FR" sz="1200" b="0" strike="noStrike" spc="-1" dirty="0">
                <a:solidFill>
                  <a:srgbClr val="232558"/>
                </a:solidFill>
                <a:latin typeface="Century Gothic"/>
              </a:rPr>
              <a:t>en atelier sur site ou Web atelier</a:t>
            </a:r>
            <a:endParaRPr lang="fr-FR" sz="1200" b="0" strike="noStrike" spc="-1" dirty="0">
              <a:latin typeface="Arial"/>
            </a:endParaRPr>
          </a:p>
          <a:p>
            <a:pPr>
              <a:lnSpc>
                <a:spcPct val="100000"/>
              </a:lnSpc>
            </a:pPr>
            <a:endParaRPr lang="fr-FR" sz="1200" b="0" strike="noStrike" spc="-1" dirty="0">
              <a:latin typeface="Arial"/>
            </a:endParaRPr>
          </a:p>
        </p:txBody>
      </p:sp>
      <p:sp>
        <p:nvSpPr>
          <p:cNvPr id="402" name="CustomShape 13"/>
          <p:cNvSpPr/>
          <p:nvPr/>
        </p:nvSpPr>
        <p:spPr>
          <a:xfrm>
            <a:off x="6289200" y="2559592"/>
            <a:ext cx="2458800" cy="2653200"/>
          </a:xfrm>
          <a:prstGeom prst="roundRect">
            <a:avLst>
              <a:gd name="adj" fmla="val 16667"/>
            </a:avLst>
          </a:prstGeom>
          <a:solidFill>
            <a:schemeClr val="bg1"/>
          </a:solidFill>
          <a:ln>
            <a:solidFill>
              <a:schemeClr val="accent5"/>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1400" b="1" strike="noStrike" spc="-1" dirty="0">
                <a:solidFill>
                  <a:srgbClr val="232558"/>
                </a:solidFill>
                <a:latin typeface="Century Gothic"/>
              </a:rPr>
              <a:t>Parler rémunération :</a:t>
            </a:r>
          </a:p>
          <a:p>
            <a:pPr>
              <a:lnSpc>
                <a:spcPct val="100000"/>
              </a:lnSpc>
            </a:pPr>
            <a:endParaRPr lang="fr-FR" sz="1400" b="1" spc="-1" dirty="0">
              <a:solidFill>
                <a:srgbClr val="232558"/>
              </a:solidFill>
              <a:latin typeface="Century Gothic"/>
            </a:endParaRPr>
          </a:p>
          <a:p>
            <a:pPr>
              <a:lnSpc>
                <a:spcPct val="100000"/>
              </a:lnSpc>
            </a:pPr>
            <a:endParaRPr lang="fr-FR" sz="1400" b="1" strike="noStrike" spc="-1" dirty="0">
              <a:solidFill>
                <a:srgbClr val="232558"/>
              </a:solidFill>
              <a:latin typeface="Century Gothic"/>
            </a:endParaRPr>
          </a:p>
          <a:p>
            <a:pPr>
              <a:lnSpc>
                <a:spcPct val="100000"/>
              </a:lnSpc>
            </a:pPr>
            <a:endParaRPr lang="fr-FR" sz="1400" b="1" spc="-1" dirty="0">
              <a:solidFill>
                <a:srgbClr val="232558"/>
              </a:solidFill>
              <a:latin typeface="Century Gothic"/>
            </a:endParaRPr>
          </a:p>
          <a:p>
            <a:pPr>
              <a:lnSpc>
                <a:spcPct val="100000"/>
              </a:lnSpc>
            </a:pPr>
            <a:endParaRPr lang="fr-FR" sz="1400" b="1" strike="noStrike" spc="-1" dirty="0">
              <a:solidFill>
                <a:srgbClr val="232558"/>
              </a:solidFill>
              <a:latin typeface="Century Gothic"/>
            </a:endParaRPr>
          </a:p>
          <a:p>
            <a:pPr>
              <a:lnSpc>
                <a:spcPct val="100000"/>
              </a:lnSpc>
            </a:pPr>
            <a:endParaRPr lang="fr-FR" sz="1400" b="0" strike="noStrike" spc="-1" dirty="0">
              <a:latin typeface="Arial"/>
            </a:endParaRPr>
          </a:p>
        </p:txBody>
      </p:sp>
      <p:sp>
        <p:nvSpPr>
          <p:cNvPr id="403" name="CustomShape 14"/>
          <p:cNvSpPr/>
          <p:nvPr/>
        </p:nvSpPr>
        <p:spPr>
          <a:xfrm>
            <a:off x="1208160" y="5069152"/>
            <a:ext cx="1943640" cy="442800"/>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entury Gothic"/>
              </a:rPr>
              <a:t>Dans les centres en atelier</a:t>
            </a:r>
            <a:endParaRPr lang="fr-FR" sz="1400" b="0" strike="noStrike" spc="-1">
              <a:latin typeface="Arial"/>
            </a:endParaRPr>
          </a:p>
        </p:txBody>
      </p:sp>
      <p:sp>
        <p:nvSpPr>
          <p:cNvPr id="404" name="CustomShape 15"/>
          <p:cNvSpPr/>
          <p:nvPr/>
        </p:nvSpPr>
        <p:spPr>
          <a:xfrm>
            <a:off x="4170960" y="2285632"/>
            <a:ext cx="1656000" cy="442800"/>
          </a:xfrm>
          <a:prstGeom prst="roundRect">
            <a:avLst>
              <a:gd name="adj"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a:solidFill>
                  <a:srgbClr val="FFFFFF"/>
                </a:solidFill>
                <a:latin typeface="Century Gothic"/>
              </a:rPr>
              <a:t>En ligne</a:t>
            </a:r>
            <a:endParaRPr lang="fr-FR" sz="1400" b="0" strike="noStrike" spc="-1">
              <a:latin typeface="Arial"/>
            </a:endParaRPr>
          </a:p>
        </p:txBody>
      </p:sp>
      <p:sp>
        <p:nvSpPr>
          <p:cNvPr id="405" name="CustomShape 16"/>
          <p:cNvSpPr/>
          <p:nvPr/>
        </p:nvSpPr>
        <p:spPr>
          <a:xfrm>
            <a:off x="6696540" y="5084196"/>
            <a:ext cx="2159280" cy="442800"/>
          </a:xfrm>
          <a:prstGeom prst="roundRect">
            <a:avLst>
              <a:gd name="adj"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entury Gothic"/>
              </a:rPr>
              <a:t>Webinaire</a:t>
            </a:r>
            <a:endParaRPr lang="fr-FR" sz="1400" b="0" strike="noStrike" spc="-1" dirty="0">
              <a:latin typeface="Arial"/>
            </a:endParaRPr>
          </a:p>
        </p:txBody>
      </p:sp>
      <p:sp>
        <p:nvSpPr>
          <p:cNvPr id="406" name="CustomShape 17"/>
          <p:cNvSpPr/>
          <p:nvPr/>
        </p:nvSpPr>
        <p:spPr>
          <a:xfrm rot="19963800" flipV="1">
            <a:off x="3266640" y="5367767"/>
            <a:ext cx="466200" cy="495360"/>
          </a:xfrm>
          <a:custGeom>
            <a:avLst/>
            <a:gdLst/>
            <a:ahLst/>
            <a:cxnLst/>
            <a:rect l="l" t="t" r="r" b="b"/>
            <a:pathLst>
              <a:path w="882" h="816">
                <a:moveTo>
                  <a:pt x="882" y="372"/>
                </a:moveTo>
                <a:lnTo>
                  <a:pt x="482" y="0"/>
                </a:lnTo>
                <a:lnTo>
                  <a:pt x="482" y="223"/>
                </a:lnTo>
                <a:lnTo>
                  <a:pt x="482" y="223"/>
                </a:lnTo>
                <a:lnTo>
                  <a:pt x="461" y="224"/>
                </a:lnTo>
                <a:lnTo>
                  <a:pt x="438" y="228"/>
                </a:lnTo>
                <a:lnTo>
                  <a:pt x="407" y="232"/>
                </a:lnTo>
                <a:lnTo>
                  <a:pt x="371" y="240"/>
                </a:lnTo>
                <a:lnTo>
                  <a:pt x="330" y="252"/>
                </a:lnTo>
                <a:lnTo>
                  <a:pt x="308" y="258"/>
                </a:lnTo>
                <a:lnTo>
                  <a:pt x="286" y="266"/>
                </a:lnTo>
                <a:lnTo>
                  <a:pt x="264" y="275"/>
                </a:lnTo>
                <a:lnTo>
                  <a:pt x="241" y="286"/>
                </a:lnTo>
                <a:lnTo>
                  <a:pt x="218" y="297"/>
                </a:lnTo>
                <a:lnTo>
                  <a:pt x="197" y="310"/>
                </a:lnTo>
                <a:lnTo>
                  <a:pt x="174" y="324"/>
                </a:lnTo>
                <a:lnTo>
                  <a:pt x="152" y="340"/>
                </a:lnTo>
                <a:lnTo>
                  <a:pt x="132" y="357"/>
                </a:lnTo>
                <a:lnTo>
                  <a:pt x="113" y="376"/>
                </a:lnTo>
                <a:lnTo>
                  <a:pt x="93" y="396"/>
                </a:lnTo>
                <a:lnTo>
                  <a:pt x="76" y="418"/>
                </a:lnTo>
                <a:lnTo>
                  <a:pt x="59" y="442"/>
                </a:lnTo>
                <a:lnTo>
                  <a:pt x="45" y="468"/>
                </a:lnTo>
                <a:lnTo>
                  <a:pt x="32" y="495"/>
                </a:lnTo>
                <a:lnTo>
                  <a:pt x="22" y="525"/>
                </a:lnTo>
                <a:lnTo>
                  <a:pt x="13" y="557"/>
                </a:lnTo>
                <a:lnTo>
                  <a:pt x="9" y="574"/>
                </a:lnTo>
                <a:lnTo>
                  <a:pt x="6" y="591"/>
                </a:lnTo>
                <a:lnTo>
                  <a:pt x="3" y="608"/>
                </a:lnTo>
                <a:lnTo>
                  <a:pt x="2" y="626"/>
                </a:lnTo>
                <a:lnTo>
                  <a:pt x="1" y="645"/>
                </a:lnTo>
                <a:lnTo>
                  <a:pt x="0" y="665"/>
                </a:lnTo>
                <a:lnTo>
                  <a:pt x="0" y="665"/>
                </a:lnTo>
                <a:lnTo>
                  <a:pt x="1" y="675"/>
                </a:lnTo>
                <a:lnTo>
                  <a:pt x="2" y="685"/>
                </a:lnTo>
                <a:lnTo>
                  <a:pt x="7" y="707"/>
                </a:lnTo>
                <a:lnTo>
                  <a:pt x="14" y="730"/>
                </a:lnTo>
                <a:lnTo>
                  <a:pt x="22" y="751"/>
                </a:lnTo>
                <a:lnTo>
                  <a:pt x="32" y="772"/>
                </a:lnTo>
                <a:lnTo>
                  <a:pt x="43" y="790"/>
                </a:lnTo>
                <a:lnTo>
                  <a:pt x="55" y="805"/>
                </a:lnTo>
                <a:lnTo>
                  <a:pt x="60" y="811"/>
                </a:lnTo>
                <a:lnTo>
                  <a:pt x="66" y="816"/>
                </a:lnTo>
                <a:lnTo>
                  <a:pt x="66" y="816"/>
                </a:lnTo>
                <a:lnTo>
                  <a:pt x="64" y="799"/>
                </a:lnTo>
                <a:lnTo>
                  <a:pt x="61" y="780"/>
                </a:lnTo>
                <a:lnTo>
                  <a:pt x="60" y="755"/>
                </a:lnTo>
                <a:lnTo>
                  <a:pt x="61" y="725"/>
                </a:lnTo>
                <a:lnTo>
                  <a:pt x="64" y="709"/>
                </a:lnTo>
                <a:lnTo>
                  <a:pt x="66" y="693"/>
                </a:lnTo>
                <a:lnTo>
                  <a:pt x="69" y="677"/>
                </a:lnTo>
                <a:lnTo>
                  <a:pt x="74" y="660"/>
                </a:lnTo>
                <a:lnTo>
                  <a:pt x="80" y="643"/>
                </a:lnTo>
                <a:lnTo>
                  <a:pt x="86" y="627"/>
                </a:lnTo>
                <a:lnTo>
                  <a:pt x="95" y="611"/>
                </a:lnTo>
                <a:lnTo>
                  <a:pt x="106" y="595"/>
                </a:lnTo>
                <a:lnTo>
                  <a:pt x="117" y="580"/>
                </a:lnTo>
                <a:lnTo>
                  <a:pt x="131" y="567"/>
                </a:lnTo>
                <a:lnTo>
                  <a:pt x="147" y="553"/>
                </a:lnTo>
                <a:lnTo>
                  <a:pt x="165" y="542"/>
                </a:lnTo>
                <a:lnTo>
                  <a:pt x="184" y="530"/>
                </a:lnTo>
                <a:lnTo>
                  <a:pt x="207" y="522"/>
                </a:lnTo>
                <a:lnTo>
                  <a:pt x="232" y="514"/>
                </a:lnTo>
                <a:lnTo>
                  <a:pt x="258" y="510"/>
                </a:lnTo>
                <a:lnTo>
                  <a:pt x="289" y="506"/>
                </a:lnTo>
                <a:lnTo>
                  <a:pt x="321" y="505"/>
                </a:lnTo>
                <a:lnTo>
                  <a:pt x="357" y="506"/>
                </a:lnTo>
                <a:lnTo>
                  <a:pt x="396" y="510"/>
                </a:lnTo>
                <a:lnTo>
                  <a:pt x="436" y="517"/>
                </a:lnTo>
                <a:lnTo>
                  <a:pt x="482" y="527"/>
                </a:lnTo>
                <a:lnTo>
                  <a:pt x="482" y="742"/>
                </a:lnTo>
                <a:lnTo>
                  <a:pt x="882" y="372"/>
                </a:lnTo>
                <a:close/>
              </a:path>
            </a:pathLst>
          </a:custGeom>
          <a:solidFill>
            <a:schemeClr val="accent4"/>
          </a:solidFill>
          <a:ln>
            <a:noFill/>
          </a:ln>
        </p:spPr>
        <p:style>
          <a:lnRef idx="0">
            <a:scrgbClr r="0" g="0" b="0"/>
          </a:lnRef>
          <a:fillRef idx="0">
            <a:scrgbClr r="0" g="0" b="0"/>
          </a:fillRef>
          <a:effectRef idx="0">
            <a:scrgbClr r="0" g="0" b="0"/>
          </a:effectRef>
          <a:fontRef idx="minor"/>
        </p:style>
        <p:txBody>
          <a:bodyPr/>
          <a:lstStyle/>
          <a:p>
            <a:endParaRPr lang="fr-FR"/>
          </a:p>
        </p:txBody>
      </p:sp>
      <p:sp>
        <p:nvSpPr>
          <p:cNvPr id="407" name="CustomShape 18"/>
          <p:cNvSpPr/>
          <p:nvPr/>
        </p:nvSpPr>
        <p:spPr>
          <a:xfrm rot="2794200">
            <a:off x="5950800" y="2014912"/>
            <a:ext cx="466200" cy="540720"/>
          </a:xfrm>
          <a:custGeom>
            <a:avLst/>
            <a:gdLst/>
            <a:ahLst/>
            <a:cxnLst/>
            <a:rect l="l" t="t" r="r" b="b"/>
            <a:pathLst>
              <a:path w="882" h="816">
                <a:moveTo>
                  <a:pt x="882" y="372"/>
                </a:moveTo>
                <a:lnTo>
                  <a:pt x="482" y="0"/>
                </a:lnTo>
                <a:lnTo>
                  <a:pt x="482" y="223"/>
                </a:lnTo>
                <a:lnTo>
                  <a:pt x="482" y="223"/>
                </a:lnTo>
                <a:lnTo>
                  <a:pt x="461" y="224"/>
                </a:lnTo>
                <a:lnTo>
                  <a:pt x="438" y="228"/>
                </a:lnTo>
                <a:lnTo>
                  <a:pt x="407" y="232"/>
                </a:lnTo>
                <a:lnTo>
                  <a:pt x="371" y="240"/>
                </a:lnTo>
                <a:lnTo>
                  <a:pt x="330" y="252"/>
                </a:lnTo>
                <a:lnTo>
                  <a:pt x="308" y="258"/>
                </a:lnTo>
                <a:lnTo>
                  <a:pt x="286" y="266"/>
                </a:lnTo>
                <a:lnTo>
                  <a:pt x="264" y="275"/>
                </a:lnTo>
                <a:lnTo>
                  <a:pt x="241" y="286"/>
                </a:lnTo>
                <a:lnTo>
                  <a:pt x="218" y="297"/>
                </a:lnTo>
                <a:lnTo>
                  <a:pt x="197" y="310"/>
                </a:lnTo>
                <a:lnTo>
                  <a:pt x="174" y="324"/>
                </a:lnTo>
                <a:lnTo>
                  <a:pt x="152" y="340"/>
                </a:lnTo>
                <a:lnTo>
                  <a:pt x="132" y="357"/>
                </a:lnTo>
                <a:lnTo>
                  <a:pt x="113" y="376"/>
                </a:lnTo>
                <a:lnTo>
                  <a:pt x="93" y="396"/>
                </a:lnTo>
                <a:lnTo>
                  <a:pt x="76" y="418"/>
                </a:lnTo>
                <a:lnTo>
                  <a:pt x="59" y="442"/>
                </a:lnTo>
                <a:lnTo>
                  <a:pt x="45" y="468"/>
                </a:lnTo>
                <a:lnTo>
                  <a:pt x="32" y="495"/>
                </a:lnTo>
                <a:lnTo>
                  <a:pt x="22" y="525"/>
                </a:lnTo>
                <a:lnTo>
                  <a:pt x="13" y="557"/>
                </a:lnTo>
                <a:lnTo>
                  <a:pt x="9" y="574"/>
                </a:lnTo>
                <a:lnTo>
                  <a:pt x="6" y="591"/>
                </a:lnTo>
                <a:lnTo>
                  <a:pt x="3" y="608"/>
                </a:lnTo>
                <a:lnTo>
                  <a:pt x="2" y="626"/>
                </a:lnTo>
                <a:lnTo>
                  <a:pt x="1" y="645"/>
                </a:lnTo>
                <a:lnTo>
                  <a:pt x="0" y="665"/>
                </a:lnTo>
                <a:lnTo>
                  <a:pt x="0" y="665"/>
                </a:lnTo>
                <a:lnTo>
                  <a:pt x="1" y="675"/>
                </a:lnTo>
                <a:lnTo>
                  <a:pt x="2" y="685"/>
                </a:lnTo>
                <a:lnTo>
                  <a:pt x="7" y="707"/>
                </a:lnTo>
                <a:lnTo>
                  <a:pt x="14" y="730"/>
                </a:lnTo>
                <a:lnTo>
                  <a:pt x="22" y="751"/>
                </a:lnTo>
                <a:lnTo>
                  <a:pt x="32" y="772"/>
                </a:lnTo>
                <a:lnTo>
                  <a:pt x="43" y="790"/>
                </a:lnTo>
                <a:lnTo>
                  <a:pt x="55" y="805"/>
                </a:lnTo>
                <a:lnTo>
                  <a:pt x="60" y="811"/>
                </a:lnTo>
                <a:lnTo>
                  <a:pt x="66" y="816"/>
                </a:lnTo>
                <a:lnTo>
                  <a:pt x="66" y="816"/>
                </a:lnTo>
                <a:lnTo>
                  <a:pt x="64" y="799"/>
                </a:lnTo>
                <a:lnTo>
                  <a:pt x="61" y="780"/>
                </a:lnTo>
                <a:lnTo>
                  <a:pt x="60" y="755"/>
                </a:lnTo>
                <a:lnTo>
                  <a:pt x="61" y="725"/>
                </a:lnTo>
                <a:lnTo>
                  <a:pt x="64" y="709"/>
                </a:lnTo>
                <a:lnTo>
                  <a:pt x="66" y="693"/>
                </a:lnTo>
                <a:lnTo>
                  <a:pt x="69" y="677"/>
                </a:lnTo>
                <a:lnTo>
                  <a:pt x="74" y="660"/>
                </a:lnTo>
                <a:lnTo>
                  <a:pt x="80" y="643"/>
                </a:lnTo>
                <a:lnTo>
                  <a:pt x="86" y="627"/>
                </a:lnTo>
                <a:lnTo>
                  <a:pt x="95" y="611"/>
                </a:lnTo>
                <a:lnTo>
                  <a:pt x="106" y="595"/>
                </a:lnTo>
                <a:lnTo>
                  <a:pt x="117" y="580"/>
                </a:lnTo>
                <a:lnTo>
                  <a:pt x="131" y="567"/>
                </a:lnTo>
                <a:lnTo>
                  <a:pt x="147" y="553"/>
                </a:lnTo>
                <a:lnTo>
                  <a:pt x="165" y="542"/>
                </a:lnTo>
                <a:lnTo>
                  <a:pt x="184" y="530"/>
                </a:lnTo>
                <a:lnTo>
                  <a:pt x="207" y="522"/>
                </a:lnTo>
                <a:lnTo>
                  <a:pt x="232" y="514"/>
                </a:lnTo>
                <a:lnTo>
                  <a:pt x="258" y="510"/>
                </a:lnTo>
                <a:lnTo>
                  <a:pt x="289" y="506"/>
                </a:lnTo>
                <a:lnTo>
                  <a:pt x="321" y="505"/>
                </a:lnTo>
                <a:lnTo>
                  <a:pt x="357" y="506"/>
                </a:lnTo>
                <a:lnTo>
                  <a:pt x="396" y="510"/>
                </a:lnTo>
                <a:lnTo>
                  <a:pt x="436" y="517"/>
                </a:lnTo>
                <a:lnTo>
                  <a:pt x="482" y="527"/>
                </a:lnTo>
                <a:lnTo>
                  <a:pt x="482" y="742"/>
                </a:lnTo>
                <a:lnTo>
                  <a:pt x="882" y="372"/>
                </a:lnTo>
                <a:close/>
              </a:path>
            </a:pathLst>
          </a:custGeom>
          <a:solidFill>
            <a:schemeClr val="tx2"/>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3" name="Image 2">
            <a:hlinkClick r:id="rId3"/>
            <a:extLst>
              <a:ext uri="{FF2B5EF4-FFF2-40B4-BE49-F238E27FC236}">
                <a16:creationId xmlns:a16="http://schemas.microsoft.com/office/drawing/2014/main" id="{7C46B096-84FB-E468-CD95-2638AF0B10CA}"/>
              </a:ext>
            </a:extLst>
          </p:cNvPr>
          <p:cNvPicPr>
            <a:picLocks noChangeAspect="1"/>
          </p:cNvPicPr>
          <p:nvPr/>
        </p:nvPicPr>
        <p:blipFill>
          <a:blip r:embed="rId4"/>
          <a:stretch>
            <a:fillRect/>
          </a:stretch>
        </p:blipFill>
        <p:spPr>
          <a:xfrm>
            <a:off x="6419411" y="3596536"/>
            <a:ext cx="2017579" cy="599472"/>
          </a:xfrm>
          <a:prstGeom prst="rect">
            <a:avLst/>
          </a:prstGeom>
        </p:spPr>
      </p:pic>
    </p:spTree>
    <p:extLst>
      <p:ext uri="{BB962C8B-B14F-4D97-AF65-F5344CB8AC3E}">
        <p14:creationId xmlns:p14="http://schemas.microsoft.com/office/powerpoint/2010/main" val="93938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3E568-A855-E34D-DB76-DD4F9E45AE42}"/>
              </a:ext>
            </a:extLst>
          </p:cNvPr>
          <p:cNvSpPr>
            <a:spLocks noGrp="1"/>
          </p:cNvSpPr>
          <p:nvPr>
            <p:ph type="title"/>
          </p:nvPr>
        </p:nvSpPr>
        <p:spPr/>
        <p:txBody>
          <a:bodyPr/>
          <a:lstStyle/>
          <a:p>
            <a:endParaRPr lang="fr-FR" dirty="0"/>
          </a:p>
        </p:txBody>
      </p:sp>
      <p:sp>
        <p:nvSpPr>
          <p:cNvPr id="3" name="Sous-titre 2">
            <a:extLst>
              <a:ext uri="{FF2B5EF4-FFF2-40B4-BE49-F238E27FC236}">
                <a16:creationId xmlns:a16="http://schemas.microsoft.com/office/drawing/2014/main" id="{12A51411-510D-B68C-CB92-034FE0B7A034}"/>
              </a:ext>
            </a:extLst>
          </p:cNvPr>
          <p:cNvSpPr>
            <a:spLocks noGrp="1"/>
          </p:cNvSpPr>
          <p:nvPr>
            <p:ph type="subTitle"/>
          </p:nvPr>
        </p:nvSpPr>
        <p:spPr/>
        <p:txBody>
          <a:bodyPr/>
          <a:lstStyle/>
          <a:p>
            <a:endParaRPr lang="fr-FR"/>
          </a:p>
        </p:txBody>
      </p:sp>
      <p:pic>
        <p:nvPicPr>
          <p:cNvPr id="5" name="Image 4">
            <a:extLst>
              <a:ext uri="{FF2B5EF4-FFF2-40B4-BE49-F238E27FC236}">
                <a16:creationId xmlns:a16="http://schemas.microsoft.com/office/drawing/2014/main" id="{3B437108-B25C-B9E4-9059-E70A9A1E96A0}"/>
              </a:ext>
            </a:extLst>
          </p:cNvPr>
          <p:cNvPicPr>
            <a:picLocks noChangeAspect="1"/>
          </p:cNvPicPr>
          <p:nvPr/>
        </p:nvPicPr>
        <p:blipFill>
          <a:blip r:embed="rId2"/>
          <a:stretch>
            <a:fillRect/>
          </a:stretch>
        </p:blipFill>
        <p:spPr>
          <a:xfrm>
            <a:off x="0" y="62293"/>
            <a:ext cx="9144000" cy="6733414"/>
          </a:xfrm>
          <a:prstGeom prst="rect">
            <a:avLst/>
          </a:prstGeom>
        </p:spPr>
      </p:pic>
      <p:pic>
        <p:nvPicPr>
          <p:cNvPr id="7" name="Image 6">
            <a:extLst>
              <a:ext uri="{FF2B5EF4-FFF2-40B4-BE49-F238E27FC236}">
                <a16:creationId xmlns:a16="http://schemas.microsoft.com/office/drawing/2014/main" id="{3FC74707-9683-2985-7C6D-3EF685BC7D9D}"/>
              </a:ext>
            </a:extLst>
          </p:cNvPr>
          <p:cNvPicPr>
            <a:picLocks noChangeAspect="1"/>
          </p:cNvPicPr>
          <p:nvPr/>
        </p:nvPicPr>
        <p:blipFill>
          <a:blip r:embed="rId2"/>
          <a:stretch>
            <a:fillRect/>
          </a:stretch>
        </p:blipFill>
        <p:spPr>
          <a:xfrm>
            <a:off x="0" y="62293"/>
            <a:ext cx="9144000" cy="6733414"/>
          </a:xfrm>
          <a:prstGeom prst="rect">
            <a:avLst/>
          </a:prstGeom>
        </p:spPr>
      </p:pic>
      <p:pic>
        <p:nvPicPr>
          <p:cNvPr id="9" name="Image 8">
            <a:extLst>
              <a:ext uri="{FF2B5EF4-FFF2-40B4-BE49-F238E27FC236}">
                <a16:creationId xmlns:a16="http://schemas.microsoft.com/office/drawing/2014/main" id="{3AD07EB0-0DF8-C1AE-70DE-990F603440BD}"/>
              </a:ext>
            </a:extLst>
          </p:cNvPr>
          <p:cNvPicPr>
            <a:picLocks noChangeAspect="1"/>
          </p:cNvPicPr>
          <p:nvPr/>
        </p:nvPicPr>
        <p:blipFill>
          <a:blip r:embed="rId2"/>
          <a:stretch>
            <a:fillRect/>
          </a:stretch>
        </p:blipFill>
        <p:spPr>
          <a:xfrm>
            <a:off x="0" y="62293"/>
            <a:ext cx="9144000" cy="6733414"/>
          </a:xfrm>
          <a:prstGeom prst="rect">
            <a:avLst/>
          </a:prstGeom>
        </p:spPr>
      </p:pic>
    </p:spTree>
    <p:extLst>
      <p:ext uri="{BB962C8B-B14F-4D97-AF65-F5344CB8AC3E}">
        <p14:creationId xmlns:p14="http://schemas.microsoft.com/office/powerpoint/2010/main" val="308116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7B989-A4A8-DA1A-29E9-A48AF7DF54A8}"/>
              </a:ext>
            </a:extLst>
          </p:cNvPr>
          <p:cNvSpPr>
            <a:spLocks noGrp="1"/>
          </p:cNvSpPr>
          <p:nvPr>
            <p:ph type="title"/>
          </p:nvPr>
        </p:nvSpPr>
        <p:spPr/>
        <p:txBody>
          <a:bodyPr/>
          <a:lstStyle/>
          <a:p>
            <a:endParaRPr lang="fr-FR" dirty="0"/>
          </a:p>
        </p:txBody>
      </p:sp>
      <p:sp>
        <p:nvSpPr>
          <p:cNvPr id="3" name="Sous-titre 2">
            <a:extLst>
              <a:ext uri="{FF2B5EF4-FFF2-40B4-BE49-F238E27FC236}">
                <a16:creationId xmlns:a16="http://schemas.microsoft.com/office/drawing/2014/main" id="{2E0510D5-7996-C800-9F37-7968E4E977AE}"/>
              </a:ext>
            </a:extLst>
          </p:cNvPr>
          <p:cNvSpPr>
            <a:spLocks noGrp="1"/>
          </p:cNvSpPr>
          <p:nvPr>
            <p:ph type="subTitle"/>
          </p:nvPr>
        </p:nvSpPr>
        <p:spPr/>
        <p:txBody>
          <a:bodyPr/>
          <a:lstStyle/>
          <a:p>
            <a:endParaRPr lang="fr-FR"/>
          </a:p>
        </p:txBody>
      </p:sp>
      <p:pic>
        <p:nvPicPr>
          <p:cNvPr id="5" name="Image 4">
            <a:extLst>
              <a:ext uri="{FF2B5EF4-FFF2-40B4-BE49-F238E27FC236}">
                <a16:creationId xmlns:a16="http://schemas.microsoft.com/office/drawing/2014/main" id="{F71E735C-E808-A968-A92B-DDDDAF36F9BB}"/>
              </a:ext>
            </a:extLst>
          </p:cNvPr>
          <p:cNvPicPr>
            <a:picLocks noChangeAspect="1"/>
          </p:cNvPicPr>
          <p:nvPr/>
        </p:nvPicPr>
        <p:blipFill>
          <a:blip r:embed="rId2"/>
          <a:stretch>
            <a:fillRect/>
          </a:stretch>
        </p:blipFill>
        <p:spPr>
          <a:xfrm>
            <a:off x="193251" y="0"/>
            <a:ext cx="8757498" cy="6858000"/>
          </a:xfrm>
          <a:prstGeom prst="rect">
            <a:avLst/>
          </a:prstGeom>
        </p:spPr>
      </p:pic>
    </p:spTree>
    <p:extLst>
      <p:ext uri="{BB962C8B-B14F-4D97-AF65-F5344CB8AC3E}">
        <p14:creationId xmlns:p14="http://schemas.microsoft.com/office/powerpoint/2010/main" val="25200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a:xfrm>
            <a:off x="8568000" y="6517736"/>
            <a:ext cx="576000" cy="288000"/>
          </a:xfrm>
        </p:spPr>
        <p:txBody>
          <a:bodyPr/>
          <a:lstStyle/>
          <a:p>
            <a:fld id="{10C140CD-8AED-46FF-A9A2-77308F3F39AE}" type="slidenum">
              <a:rPr lang="fr-FR" smtClean="0"/>
              <a:pPr/>
              <a:t>16</a:t>
            </a:fld>
            <a:endParaRPr lang="fr-FR"/>
          </a:p>
        </p:txBody>
      </p:sp>
      <p:sp>
        <p:nvSpPr>
          <p:cNvPr id="7" name="Titre 6"/>
          <p:cNvSpPr>
            <a:spLocks noGrp="1"/>
          </p:cNvSpPr>
          <p:nvPr>
            <p:ph type="title"/>
          </p:nvPr>
        </p:nvSpPr>
        <p:spPr>
          <a:xfrm>
            <a:off x="457826" y="297233"/>
            <a:ext cx="8280000" cy="1044000"/>
          </a:xfrm>
        </p:spPr>
        <p:txBody>
          <a:bodyPr/>
          <a:lstStyle/>
          <a:p>
            <a:pPr algn="ctr">
              <a:spcAft>
                <a:spcPts val="600"/>
              </a:spcAft>
            </a:pPr>
            <a:r>
              <a:rPr lang="fr-FR" sz="3200" dirty="0">
                <a:solidFill>
                  <a:srgbClr val="3F429D"/>
                </a:solidFill>
              </a:rPr>
              <a:t>Bienvenue à l’embarquement </a:t>
            </a:r>
            <a:r>
              <a:rPr lang="fr-FR" sz="3200" i="1" dirty="0">
                <a:solidFill>
                  <a:srgbClr val="3F429D"/>
                </a:solidFill>
              </a:rPr>
              <a:t>   </a:t>
            </a:r>
            <a:r>
              <a:rPr lang="fr-FR" sz="3200" dirty="0">
                <a:solidFill>
                  <a:srgbClr val="3F429D"/>
                </a:solidFill>
              </a:rPr>
              <a:t>« Itinéraire Cadre »</a:t>
            </a:r>
            <a:br>
              <a:rPr lang="fr-FR" sz="2400" i="1" dirty="0"/>
            </a:br>
            <a:br>
              <a:rPr lang="fr-FR" sz="3200" dirty="0"/>
            </a:br>
            <a:endParaRPr lang="fr-FR" sz="3200" dirty="0">
              <a:solidFill>
                <a:srgbClr val="3F429D"/>
              </a:solidFill>
            </a:endParaRPr>
          </a:p>
        </p:txBody>
      </p:sp>
      <p:pic>
        <p:nvPicPr>
          <p:cNvPr id="2" name="Image 1" descr="Une image contenant texte, carte, diagramme&#10;&#10;Description générée automatiquement">
            <a:extLst>
              <a:ext uri="{FF2B5EF4-FFF2-40B4-BE49-F238E27FC236}">
                <a16:creationId xmlns:a16="http://schemas.microsoft.com/office/drawing/2014/main" id="{EA0DEEFB-7211-5195-D9AE-2ED05506F825}"/>
              </a:ext>
            </a:extLst>
          </p:cNvPr>
          <p:cNvPicPr>
            <a:picLocks noChangeAspect="1"/>
          </p:cNvPicPr>
          <p:nvPr/>
        </p:nvPicPr>
        <p:blipFill>
          <a:blip r:embed="rId3"/>
          <a:stretch>
            <a:fillRect/>
          </a:stretch>
        </p:blipFill>
        <p:spPr>
          <a:xfrm>
            <a:off x="1022685" y="1243894"/>
            <a:ext cx="6930188" cy="4923665"/>
          </a:xfrm>
          <a:prstGeom prst="rect">
            <a:avLst/>
          </a:prstGeom>
        </p:spPr>
      </p:pic>
    </p:spTree>
    <p:extLst>
      <p:ext uri="{BB962C8B-B14F-4D97-AF65-F5344CB8AC3E}">
        <p14:creationId xmlns:p14="http://schemas.microsoft.com/office/powerpoint/2010/main" val="134180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150E31-FCCB-B1E1-BA4E-99F7F259ADC0}"/>
              </a:ext>
            </a:extLst>
          </p:cNvPr>
          <p:cNvSpPr>
            <a:spLocks noGrp="1"/>
          </p:cNvSpPr>
          <p:nvPr>
            <p:ph type="sldNum" sz="quarter" idx="11"/>
          </p:nvPr>
        </p:nvSpPr>
        <p:spPr/>
        <p:txBody>
          <a:bodyPr/>
          <a:lstStyle/>
          <a:p>
            <a:fld id="{733122C9-A0B9-462F-8757-0847AD287B63}" type="slidenum">
              <a:rPr lang="fr-FR" noProof="0" smtClean="0"/>
              <a:pPr/>
              <a:t>17</a:t>
            </a:fld>
            <a:endParaRPr lang="fr-FR" noProof="0"/>
          </a:p>
        </p:txBody>
      </p:sp>
      <p:sp>
        <p:nvSpPr>
          <p:cNvPr id="5" name="Titre 4">
            <a:extLst>
              <a:ext uri="{FF2B5EF4-FFF2-40B4-BE49-F238E27FC236}">
                <a16:creationId xmlns:a16="http://schemas.microsoft.com/office/drawing/2014/main" id="{755E05D0-B459-3405-7871-25F73183FE89}"/>
              </a:ext>
            </a:extLst>
          </p:cNvPr>
          <p:cNvSpPr>
            <a:spLocks noGrp="1"/>
          </p:cNvSpPr>
          <p:nvPr>
            <p:ph type="title"/>
          </p:nvPr>
        </p:nvSpPr>
        <p:spPr/>
        <p:txBody>
          <a:bodyPr/>
          <a:lstStyle/>
          <a:p>
            <a:r>
              <a:rPr lang="fr-FR" sz="3200" b="1" dirty="0">
                <a:solidFill>
                  <a:srgbClr val="002060"/>
                </a:solidFill>
              </a:rPr>
              <a:t>Itinéraire cadre</a:t>
            </a:r>
          </a:p>
        </p:txBody>
      </p:sp>
      <p:pic>
        <p:nvPicPr>
          <p:cNvPr id="8" name="Espace réservé du contenu 7">
            <a:extLst>
              <a:ext uri="{FF2B5EF4-FFF2-40B4-BE49-F238E27FC236}">
                <a16:creationId xmlns:a16="http://schemas.microsoft.com/office/drawing/2014/main" id="{4D74BDC6-D5E1-12AE-C32D-D2077FFC90B7}"/>
              </a:ext>
            </a:extLst>
          </p:cNvPr>
          <p:cNvPicPr>
            <a:picLocks noGrp="1" noChangeAspect="1"/>
          </p:cNvPicPr>
          <p:nvPr>
            <p:ph idx="1"/>
          </p:nvPr>
        </p:nvPicPr>
        <p:blipFill>
          <a:blip r:embed="rId2"/>
          <a:stretch>
            <a:fillRect/>
          </a:stretch>
        </p:blipFill>
        <p:spPr>
          <a:xfrm>
            <a:off x="2130552" y="676656"/>
            <a:ext cx="5142679" cy="5883984"/>
          </a:xfrm>
        </p:spPr>
      </p:pic>
    </p:spTree>
    <p:extLst>
      <p:ext uri="{BB962C8B-B14F-4D97-AF65-F5344CB8AC3E}">
        <p14:creationId xmlns:p14="http://schemas.microsoft.com/office/powerpoint/2010/main" val="132099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DF102A-B6AA-1EBE-1772-CC4F22BD3430}"/>
              </a:ext>
            </a:extLst>
          </p:cNvPr>
          <p:cNvSpPr>
            <a:spLocks noGrp="1"/>
          </p:cNvSpPr>
          <p:nvPr>
            <p:ph idx="1"/>
          </p:nvPr>
        </p:nvSpPr>
        <p:spPr>
          <a:xfrm>
            <a:off x="66174" y="800100"/>
            <a:ext cx="8671386" cy="6160168"/>
          </a:xfrm>
        </p:spPr>
        <p:txBody>
          <a:bodyPr/>
          <a:lstStyle/>
          <a:p>
            <a:pPr marL="0" indent="0">
              <a:buNone/>
            </a:pPr>
            <a:r>
              <a:rPr lang="fr-FR" sz="1000" dirty="0">
                <a:solidFill>
                  <a:srgbClr val="000000"/>
                </a:solidFill>
                <a:effectLst/>
                <a:ea typeface="Aptos" panose="020B0004020202020204" pitchFamily="34" charset="0"/>
                <a:cs typeface="Aptos" panose="020B0004020202020204" pitchFamily="34" charset="0"/>
              </a:rPr>
              <a:t>Dans un marché du travail sous tension et en profonde mutation, </a:t>
            </a:r>
            <a:r>
              <a:rPr lang="fr-FR" sz="1000" spc="15" dirty="0">
                <a:solidFill>
                  <a:srgbClr val="000000"/>
                </a:solidFill>
                <a:effectLst/>
                <a:ea typeface="Aptos" panose="020B0004020202020204" pitchFamily="34" charset="0"/>
                <a:cs typeface="Aptos" panose="020B0004020202020204" pitchFamily="34" charset="0"/>
              </a:rPr>
              <a:t>les cadres à partir de 55 ans arrivent sur le marché désorienté, avec des besoins de points de repères clairs.</a:t>
            </a:r>
            <a:endParaRPr lang="fr-FR" sz="1000" dirty="0">
              <a:effectLst/>
              <a:ea typeface="Aptos" panose="020B0004020202020204" pitchFamily="34" charset="0"/>
              <a:cs typeface="Aptos" panose="020B0004020202020204" pitchFamily="34" charset="0"/>
            </a:endParaRPr>
          </a:p>
          <a:p>
            <a:pPr marL="0" indent="0">
              <a:buNone/>
            </a:pPr>
            <a:r>
              <a:rPr lang="fr-FR" sz="1000" spc="15" dirty="0">
                <a:solidFill>
                  <a:srgbClr val="000000"/>
                </a:solidFill>
                <a:effectLst/>
                <a:ea typeface="Aptos" panose="020B0004020202020204" pitchFamily="34" charset="0"/>
                <a:cs typeface="Aptos" panose="020B0004020202020204" pitchFamily="34" charset="0"/>
              </a:rPr>
              <a:t>L’idée est que cet atelier vous apporte les premières actions à réaliser, vous informe sur les autres formes d’emploi et les dispositifs de fin de carrières.</a:t>
            </a:r>
            <a:endParaRPr lang="fr-FR" sz="1000" dirty="0">
              <a:effectLst/>
              <a:ea typeface="Aptos" panose="020B0004020202020204" pitchFamily="34" charset="0"/>
              <a:cs typeface="Aptos" panose="020B0004020202020204" pitchFamily="34" charset="0"/>
            </a:endParaRPr>
          </a:p>
          <a:p>
            <a:pPr marL="0" indent="0">
              <a:buNone/>
            </a:pPr>
            <a:r>
              <a:rPr lang="fr-FR" sz="1000" dirty="0">
                <a:solidFill>
                  <a:srgbClr val="000000"/>
                </a:solidFill>
                <a:effectLst/>
                <a:ea typeface="Aptos" panose="020B0004020202020204" pitchFamily="34" charset="0"/>
                <a:cs typeface="Segoe UI Emoji" panose="020B0502040204020203" pitchFamily="34" charset="0"/>
              </a:rPr>
              <a:t>👉</a:t>
            </a:r>
            <a:r>
              <a:rPr lang="fr-FR" sz="1000" dirty="0">
                <a:solidFill>
                  <a:srgbClr val="000000"/>
                </a:solidFill>
                <a:effectLst/>
                <a:ea typeface="Aptos" panose="020B0004020202020204" pitchFamily="34" charset="0"/>
                <a:cs typeface="Aptos" panose="020B0004020202020204" pitchFamily="34" charset="0"/>
              </a:rPr>
              <a:t> Vous avez plus de 55 ans , vous êtes à la recherche d’un nouvel </a:t>
            </a:r>
            <a:r>
              <a:rPr lang="fr-FR" sz="1000" u="sng" dirty="0">
                <a:solidFill>
                  <a:srgbClr val="0000FF"/>
                </a:solidFill>
                <a:effectLst/>
                <a:ea typeface="Aptos" panose="020B0004020202020204" pitchFamily="34" charset="0"/>
                <a:cs typeface="Aptos" panose="020B0004020202020204" pitchFamily="34" charset="0"/>
                <a:hlinkClick r:id="rId2"/>
              </a:rPr>
              <a:t>#emploi</a:t>
            </a:r>
            <a:r>
              <a:rPr lang="fr-FR" sz="1000" dirty="0">
                <a:solidFill>
                  <a:srgbClr val="000000"/>
                </a:solidFill>
                <a:effectLst/>
                <a:ea typeface="Aptos" panose="020B0004020202020204" pitchFamily="34" charset="0"/>
                <a:cs typeface="Aptos" panose="020B0004020202020204" pitchFamily="34" charset="0"/>
              </a:rPr>
              <a:t> ou en </a:t>
            </a:r>
            <a:r>
              <a:rPr lang="fr-FR" sz="1000" u="sng" dirty="0">
                <a:solidFill>
                  <a:srgbClr val="0000FF"/>
                </a:solidFill>
                <a:effectLst/>
                <a:ea typeface="Aptos" panose="020B0004020202020204" pitchFamily="34" charset="0"/>
                <a:cs typeface="Aptos" panose="020B0004020202020204" pitchFamily="34" charset="0"/>
                <a:hlinkClick r:id="rId3"/>
              </a:rPr>
              <a:t>#reconversionprofessionnelle</a:t>
            </a:r>
            <a:r>
              <a:rPr lang="fr-FR" sz="1000" dirty="0">
                <a:effectLst/>
                <a:ea typeface="Aptos" panose="020B0004020202020204" pitchFamily="34" charset="0"/>
                <a:cs typeface="Aptos" panose="020B0004020202020204" pitchFamily="34" charset="0"/>
              </a:rPr>
              <a:t> depuis moins d’un an. </a:t>
            </a:r>
            <a:br>
              <a:rPr lang="fr-FR" sz="1000" dirty="0">
                <a:effectLst/>
                <a:ea typeface="Aptos" panose="020B0004020202020204" pitchFamily="34" charset="0"/>
                <a:cs typeface="Aptos" panose="020B0004020202020204" pitchFamily="34" charset="0"/>
              </a:rPr>
            </a:br>
            <a:r>
              <a:rPr lang="fr-FR" sz="1000" dirty="0">
                <a:solidFill>
                  <a:srgbClr val="000000"/>
                </a:solidFill>
                <a:effectLst/>
                <a:ea typeface="Aptos" panose="020B0004020202020204" pitchFamily="34" charset="0"/>
                <a:cs typeface="Segoe UI Emoji" panose="020B0502040204020203" pitchFamily="34" charset="0"/>
              </a:rPr>
              <a:t>👉</a:t>
            </a:r>
            <a:r>
              <a:rPr lang="fr-FR" sz="1000" dirty="0">
                <a:solidFill>
                  <a:srgbClr val="000000"/>
                </a:solidFill>
                <a:effectLst/>
                <a:ea typeface="Aptos" panose="020B0004020202020204" pitchFamily="34" charset="0"/>
                <a:cs typeface="Aptos" panose="020B0004020202020204" pitchFamily="34" charset="0"/>
              </a:rPr>
              <a:t> Vous souhaitez redonner un nouveau souffle à votre carrière et </a:t>
            </a:r>
            <a:r>
              <a:rPr lang="fr-FR" sz="1000" u="sng" dirty="0">
                <a:solidFill>
                  <a:srgbClr val="0000FF"/>
                </a:solidFill>
                <a:effectLst/>
                <a:ea typeface="Aptos" panose="020B0004020202020204" pitchFamily="34" charset="0"/>
                <a:cs typeface="Aptos" panose="020B0004020202020204" pitchFamily="34" charset="0"/>
                <a:hlinkClick r:id="rId4"/>
              </a:rPr>
              <a:t>#adopter les bons réflexes</a:t>
            </a:r>
            <a:r>
              <a:rPr lang="fr-FR" sz="1000" dirty="0">
                <a:solidFill>
                  <a:srgbClr val="000000"/>
                </a:solidFill>
                <a:effectLst/>
                <a:ea typeface="Aptos" panose="020B0004020202020204" pitchFamily="34" charset="0"/>
                <a:cs typeface="Aptos" panose="020B0004020202020204" pitchFamily="34" charset="0"/>
              </a:rPr>
              <a:t>.</a:t>
            </a:r>
            <a:br>
              <a:rPr lang="fr-FR" sz="1000" dirty="0">
                <a:effectLst/>
                <a:ea typeface="Aptos" panose="020B0004020202020204" pitchFamily="34" charset="0"/>
                <a:cs typeface="Aptos" panose="020B0004020202020204" pitchFamily="34" charset="0"/>
              </a:rPr>
            </a:br>
            <a:r>
              <a:rPr lang="fr-FR" sz="1000" dirty="0">
                <a:solidFill>
                  <a:srgbClr val="000000"/>
                </a:solidFill>
                <a:effectLst/>
                <a:ea typeface="Aptos" panose="020B0004020202020204" pitchFamily="34" charset="0"/>
                <a:cs typeface="Segoe UI Emoji" panose="020B0502040204020203" pitchFamily="34" charset="0"/>
              </a:rPr>
              <a:t>👉</a:t>
            </a:r>
            <a:r>
              <a:rPr lang="fr-FR" sz="1000" dirty="0">
                <a:solidFill>
                  <a:srgbClr val="000000"/>
                </a:solidFill>
                <a:effectLst/>
                <a:ea typeface="Aptos" panose="020B0004020202020204" pitchFamily="34" charset="0"/>
                <a:cs typeface="Aptos" panose="020B0004020202020204" pitchFamily="34" charset="0"/>
              </a:rPr>
              <a:t> On parle de compétences, de qualités, d’ATOUTS❗️</a:t>
            </a:r>
            <a:br>
              <a:rPr lang="fr-FR" sz="1000" dirty="0">
                <a:effectLst/>
                <a:ea typeface="Aptos" panose="020B0004020202020204" pitchFamily="34" charset="0"/>
                <a:cs typeface="Aptos" panose="020B0004020202020204" pitchFamily="34" charset="0"/>
              </a:rPr>
            </a:br>
            <a:br>
              <a:rPr lang="fr-FR" sz="1000" dirty="0">
                <a:effectLst/>
                <a:ea typeface="Aptos" panose="020B0004020202020204" pitchFamily="34" charset="0"/>
                <a:cs typeface="Aptos" panose="020B0004020202020204" pitchFamily="34" charset="0"/>
              </a:rPr>
            </a:br>
            <a:r>
              <a:rPr lang="fr-FR" sz="1000" dirty="0">
                <a:solidFill>
                  <a:srgbClr val="000000"/>
                </a:solidFill>
                <a:effectLst/>
                <a:ea typeface="Aptos" panose="020B0004020202020204" pitchFamily="34" charset="0"/>
                <a:cs typeface="Aptos" panose="020B0004020202020204" pitchFamily="34" charset="0"/>
              </a:rPr>
              <a:t>Une belle journée riche en échange et en partage dans une démarche de collaboration et de co-construction</a:t>
            </a:r>
            <a:r>
              <a:rPr lang="fr-FR" sz="1000" dirty="0">
                <a:solidFill>
                  <a:srgbClr val="000000"/>
                </a:solidFill>
                <a:effectLst/>
                <a:ea typeface="Aptos" panose="020B0004020202020204" pitchFamily="34" charset="0"/>
                <a:cs typeface="Segoe UI Emoji" panose="020B0502040204020203" pitchFamily="34" charset="0"/>
              </a:rPr>
              <a:t>😉</a:t>
            </a:r>
            <a:r>
              <a:rPr lang="fr-FR" sz="1000" dirty="0">
                <a:solidFill>
                  <a:srgbClr val="000000"/>
                </a:solidFill>
                <a:effectLst/>
                <a:ea typeface="Aptos" panose="020B0004020202020204" pitchFamily="34" charset="0"/>
                <a:cs typeface="Aptos" panose="020B0004020202020204" pitchFamily="34" charset="0"/>
              </a:rPr>
              <a:t>.</a:t>
            </a:r>
            <a:endParaRPr lang="fr-FR" sz="1000" dirty="0">
              <a:effectLst/>
              <a:ea typeface="Aptos" panose="020B0004020202020204" pitchFamily="34" charset="0"/>
              <a:cs typeface="Aptos" panose="020B0004020202020204" pitchFamily="34" charset="0"/>
            </a:endParaRPr>
          </a:p>
          <a:p>
            <a:pPr marL="0" indent="0">
              <a:buNone/>
            </a:pPr>
            <a:r>
              <a:rPr lang="fr-FR" sz="1000" u="sng" dirty="0">
                <a:effectLst/>
                <a:ea typeface="Aptos" panose="020B0004020202020204" pitchFamily="34" charset="0"/>
                <a:cs typeface="Segoe UI Emoji" panose="020B0502040204020203" pitchFamily="34" charset="0"/>
              </a:rPr>
              <a:t>👀</a:t>
            </a:r>
            <a:r>
              <a:rPr lang="fr-FR" sz="1000" u="sng" dirty="0">
                <a:effectLst/>
                <a:ea typeface="Aptos" panose="020B0004020202020204" pitchFamily="34" charset="0"/>
                <a:cs typeface="Aptos" panose="020B0004020202020204" pitchFamily="34" charset="0"/>
              </a:rPr>
              <a:t>Déroulé de la journée : </a:t>
            </a:r>
            <a:endParaRPr lang="fr-FR" sz="1000" dirty="0">
              <a:effectLst/>
              <a:ea typeface="Aptos" panose="020B0004020202020204" pitchFamily="34" charset="0"/>
              <a:cs typeface="Aptos" panose="020B0004020202020204" pitchFamily="34" charset="0"/>
            </a:endParaRPr>
          </a:p>
          <a:p>
            <a:pPr marL="0" indent="0">
              <a:buNone/>
            </a:pPr>
            <a:r>
              <a:rPr lang="fr-FR" sz="1000" b="1" dirty="0">
                <a:effectLst/>
                <a:ea typeface="Aptos" panose="020B0004020202020204" pitchFamily="34" charset="0"/>
                <a:cs typeface="Aptos" panose="020B0004020202020204" pitchFamily="34" charset="0"/>
              </a:rPr>
              <a:t>Identifier et valoriser vos atouts </a:t>
            </a:r>
            <a:endParaRPr lang="fr-FR" sz="1000" b="1" dirty="0">
              <a:ea typeface="Aptos" panose="020B0004020202020204" pitchFamily="34" charset="0"/>
              <a:cs typeface="Aptos" panose="020B0004020202020204" pitchFamily="34" charset="0"/>
            </a:endParaRPr>
          </a:p>
          <a:p>
            <a:pPr marL="0" indent="0">
              <a:buNone/>
            </a:pPr>
            <a:r>
              <a:rPr lang="fr-FR" sz="1000" dirty="0">
                <a:effectLst/>
                <a:ea typeface="Aptos" panose="020B0004020202020204" pitchFamily="34" charset="0"/>
                <a:cs typeface="Aptos" panose="020B0004020202020204" pitchFamily="34" charset="0"/>
              </a:rPr>
              <a:t>Cadres seniors : quels freins, quels atouts</a:t>
            </a:r>
          </a:p>
          <a:p>
            <a:pPr marL="1143000" lvl="2" indent="-228600">
              <a:lnSpc>
                <a:spcPct val="115000"/>
              </a:lnSpc>
              <a:spcAft>
                <a:spcPts val="800"/>
              </a:spcAft>
              <a:buFont typeface="Wingdings 3" panose="05040102010807070707" pitchFamily="18" charset="2"/>
              <a:buChar char=""/>
              <a:tabLst>
                <a:tab pos="1371600" algn="l"/>
              </a:tabLst>
            </a:pPr>
            <a:r>
              <a:rPr lang="fr-FR" sz="1000" dirty="0">
                <a:effectLst/>
                <a:ea typeface="Times New Roman" panose="02020603050405020304" pitchFamily="18" charset="0"/>
                <a:cs typeface="Aptos" panose="020B0004020202020204" pitchFamily="34" charset="0"/>
              </a:rPr>
              <a:t>De quoi parle t’on concrètement quand on parle d’atouts</a:t>
            </a:r>
            <a:endParaRPr lang="fr-FR" sz="1000" dirty="0">
              <a:effectLst/>
              <a:ea typeface="Aptos" panose="020B0004020202020204" pitchFamily="34" charset="0"/>
              <a:cs typeface="Aptos" panose="020B0004020202020204" pitchFamily="34" charset="0"/>
            </a:endParaRPr>
          </a:p>
          <a:p>
            <a:pPr marL="1143000" lvl="2" indent="-228600">
              <a:lnSpc>
                <a:spcPct val="115000"/>
              </a:lnSpc>
              <a:spcAft>
                <a:spcPts val="800"/>
              </a:spcAft>
              <a:buFont typeface="Wingdings 3" panose="05040102010807070707" pitchFamily="18" charset="2"/>
              <a:buChar char=""/>
              <a:tabLst>
                <a:tab pos="1371600" algn="l"/>
              </a:tabLst>
            </a:pPr>
            <a:r>
              <a:rPr lang="fr-FR" sz="1000" dirty="0">
                <a:effectLst/>
                <a:ea typeface="Times New Roman" panose="02020603050405020304" pitchFamily="18" charset="0"/>
                <a:cs typeface="Aptos" panose="020B0004020202020204" pitchFamily="34" charset="0"/>
              </a:rPr>
              <a:t>Comment identifier vos atouts en apprenant à les valoriser (outils et méthodes</a:t>
            </a:r>
          </a:p>
          <a:p>
            <a:pPr marL="1143000" lvl="2" indent="-228600">
              <a:lnSpc>
                <a:spcPct val="115000"/>
              </a:lnSpc>
              <a:spcAft>
                <a:spcPts val="800"/>
              </a:spcAft>
              <a:buFont typeface="Wingdings 3" panose="05040102010807070707" pitchFamily="18" charset="2"/>
              <a:buChar char=""/>
              <a:tabLst>
                <a:tab pos="1371600" algn="l"/>
              </a:tabLst>
            </a:pPr>
            <a:r>
              <a:rPr lang="fr-FR" sz="1000" b="1" dirty="0">
                <a:effectLst/>
                <a:ea typeface="Aptos" panose="020B0004020202020204" pitchFamily="34" charset="0"/>
                <a:cs typeface="Aptos" panose="020B0004020202020204" pitchFamily="34" charset="0"/>
              </a:rPr>
              <a:t>Présentation de notre CVthèque </a:t>
            </a:r>
            <a:endParaRPr lang="fr-FR" sz="1000" dirty="0">
              <a:effectLst/>
              <a:ea typeface="Aptos" panose="020B0004020202020204" pitchFamily="34" charset="0"/>
              <a:cs typeface="Aptos" panose="020B0004020202020204" pitchFamily="34" charset="0"/>
            </a:endParaRPr>
          </a:p>
          <a:p>
            <a:pPr marL="0" indent="0">
              <a:buNone/>
            </a:pPr>
            <a:r>
              <a:rPr lang="fr-FR" sz="1000" b="1" dirty="0">
                <a:effectLst/>
                <a:ea typeface="Aptos" panose="020B0004020202020204" pitchFamily="34" charset="0"/>
                <a:cs typeface="Aptos" panose="020B0004020202020204" pitchFamily="34" charset="0"/>
              </a:rPr>
              <a:t>Quelques autres formes d’emploi : </a:t>
            </a:r>
            <a:endParaRPr lang="fr-FR" sz="1000" dirty="0">
              <a:effectLst/>
              <a:ea typeface="Aptos" panose="020B0004020202020204" pitchFamily="34" charset="0"/>
              <a:cs typeface="Aptos" panose="020B0004020202020204" pitchFamily="34" charset="0"/>
            </a:endParaRPr>
          </a:p>
          <a:p>
            <a:pPr marL="1143000" lvl="2" indent="-228600">
              <a:lnSpc>
                <a:spcPct val="115000"/>
              </a:lnSpc>
              <a:spcAft>
                <a:spcPts val="800"/>
              </a:spcAft>
              <a:buFont typeface="Arial" panose="020B0604020202020204" pitchFamily="34" charset="0"/>
              <a:buChar char="■"/>
              <a:tabLst>
                <a:tab pos="1371600" algn="l"/>
              </a:tabLst>
            </a:pPr>
            <a:r>
              <a:rPr lang="fr-FR" sz="1000" dirty="0">
                <a:effectLst/>
                <a:ea typeface="Times New Roman" panose="02020603050405020304" pitchFamily="18" charset="0"/>
                <a:cs typeface="Times New Roman" panose="02020603050405020304" pitchFamily="18" charset="0"/>
              </a:rPr>
              <a:t>La micro-entreprise</a:t>
            </a:r>
            <a:endParaRPr lang="fr-FR" sz="1000" dirty="0">
              <a:effectLst/>
              <a:ea typeface="Aptos" panose="020B0004020202020204" pitchFamily="34" charset="0"/>
              <a:cs typeface="Times New Roman" panose="02020603050405020304" pitchFamily="18" charset="0"/>
            </a:endParaRPr>
          </a:p>
          <a:p>
            <a:pPr marL="1143000" lvl="2" indent="-228600">
              <a:lnSpc>
                <a:spcPct val="115000"/>
              </a:lnSpc>
              <a:spcAft>
                <a:spcPts val="800"/>
              </a:spcAft>
              <a:buFont typeface="Arial" panose="020B0604020202020204" pitchFamily="34" charset="0"/>
              <a:buChar char="■"/>
              <a:tabLst>
                <a:tab pos="1371600" algn="l"/>
              </a:tabLst>
            </a:pPr>
            <a:r>
              <a:rPr lang="fr-FR" sz="1000" dirty="0">
                <a:effectLst/>
                <a:ea typeface="Times New Roman" panose="02020603050405020304" pitchFamily="18" charset="0"/>
                <a:cs typeface="Times New Roman" panose="02020603050405020304" pitchFamily="18" charset="0"/>
              </a:rPr>
              <a:t>Le portage salarial</a:t>
            </a:r>
            <a:endParaRPr lang="fr-FR" sz="1000" dirty="0">
              <a:effectLst/>
              <a:ea typeface="Aptos" panose="020B0004020202020204" pitchFamily="34" charset="0"/>
              <a:cs typeface="Times New Roman" panose="02020603050405020304" pitchFamily="18" charset="0"/>
            </a:endParaRPr>
          </a:p>
          <a:p>
            <a:pPr marL="1143000" lvl="2" indent="-228600">
              <a:lnSpc>
                <a:spcPct val="115000"/>
              </a:lnSpc>
              <a:spcAft>
                <a:spcPts val="800"/>
              </a:spcAft>
              <a:buFont typeface="Arial" panose="020B0604020202020204" pitchFamily="34" charset="0"/>
              <a:buChar char="■"/>
              <a:tabLst>
                <a:tab pos="1371600" algn="l"/>
              </a:tabLst>
            </a:pPr>
            <a:r>
              <a:rPr lang="fr-FR" sz="1000" dirty="0">
                <a:effectLst/>
                <a:ea typeface="Times New Roman" panose="02020603050405020304" pitchFamily="18" charset="0"/>
                <a:cs typeface="Times New Roman" panose="02020603050405020304" pitchFamily="18" charset="0"/>
              </a:rPr>
              <a:t>Le management de transition</a:t>
            </a:r>
            <a:endParaRPr lang="fr-FR" sz="1000" dirty="0">
              <a:effectLst/>
              <a:ea typeface="Aptos" panose="020B0004020202020204" pitchFamily="34" charset="0"/>
              <a:cs typeface="Times New Roman" panose="02020603050405020304" pitchFamily="18" charset="0"/>
            </a:endParaRPr>
          </a:p>
          <a:p>
            <a:pPr marL="1143000" lvl="2" indent="-228600">
              <a:lnSpc>
                <a:spcPct val="115000"/>
              </a:lnSpc>
              <a:spcAft>
                <a:spcPts val="800"/>
              </a:spcAft>
              <a:buFont typeface="Arial" panose="020B0604020202020204" pitchFamily="34" charset="0"/>
              <a:buChar char="■"/>
              <a:tabLst>
                <a:tab pos="1371600" algn="l"/>
              </a:tabLst>
            </a:pPr>
            <a:r>
              <a:rPr lang="fr-FR" sz="1000" dirty="0">
                <a:effectLst/>
                <a:ea typeface="Times New Roman" panose="02020603050405020304" pitchFamily="18" charset="0"/>
                <a:cs typeface="Times New Roman" panose="02020603050405020304" pitchFamily="18" charset="0"/>
              </a:rPr>
              <a:t>Le temps partagé </a:t>
            </a:r>
            <a:endParaRPr lang="fr-FR" sz="1000" dirty="0">
              <a:effectLst/>
              <a:ea typeface="Aptos" panose="020B0004020202020204" pitchFamily="34" charset="0"/>
              <a:cs typeface="Times New Roman" panose="02020603050405020304" pitchFamily="18" charset="0"/>
            </a:endParaRPr>
          </a:p>
          <a:p>
            <a:pPr marL="0" indent="0">
              <a:buNone/>
            </a:pPr>
            <a:r>
              <a:rPr lang="fr-FR" sz="1000" b="1" dirty="0">
                <a:effectLst/>
                <a:ea typeface="Aptos" panose="020B0004020202020204" pitchFamily="34" charset="0"/>
                <a:cs typeface="Aptos" panose="020B0004020202020204" pitchFamily="34" charset="0"/>
              </a:rPr>
              <a:t>Dispositifs de fin de carrières </a:t>
            </a:r>
            <a:r>
              <a:rPr lang="fr-FR" sz="1000" dirty="0">
                <a:effectLst/>
                <a:ea typeface="Aptos" panose="020B0004020202020204" pitchFamily="34" charset="0"/>
                <a:cs typeface="Aptos" panose="020B0004020202020204" pitchFamily="34" charset="0"/>
              </a:rPr>
              <a:t>           </a:t>
            </a:r>
          </a:p>
          <a:p>
            <a:pPr marL="0" indent="0">
              <a:lnSpc>
                <a:spcPct val="115000"/>
              </a:lnSpc>
              <a:spcAft>
                <a:spcPts val="800"/>
              </a:spcAft>
              <a:buNone/>
            </a:pPr>
            <a:r>
              <a:rPr lang="fr-FR" sz="1000" b="1" dirty="0">
                <a:effectLst/>
                <a:ea typeface="Aptos" panose="020B0004020202020204" pitchFamily="34" charset="0"/>
                <a:cs typeface="Aptos" panose="020B0004020202020204" pitchFamily="34" charset="0"/>
              </a:rPr>
              <a:t>Conclusion Plan d’action </a:t>
            </a:r>
            <a:r>
              <a:rPr lang="fr-FR" sz="800" dirty="0" err="1">
                <a:effectLst/>
                <a:highlight>
                  <a:srgbClr val="FFFF00"/>
                </a:highlight>
                <a:ea typeface="Aptos" panose="020B0004020202020204" pitchFamily="34" charset="0"/>
                <a:cs typeface="Aptos" panose="020B0004020202020204" pitchFamily="34" charset="0"/>
              </a:rPr>
              <a:t>Proaines</a:t>
            </a:r>
            <a:r>
              <a:rPr lang="fr-FR" sz="800" dirty="0">
                <a:effectLst/>
                <a:highlight>
                  <a:srgbClr val="FFFF00"/>
                </a:highlight>
                <a:ea typeface="Aptos" panose="020B0004020202020204" pitchFamily="34" charset="0"/>
                <a:cs typeface="Aptos" panose="020B0004020202020204" pitchFamily="34" charset="0"/>
              </a:rPr>
              <a:t> dates :</a:t>
            </a:r>
            <a:r>
              <a:rPr lang="fr-FR" sz="800" dirty="0">
                <a:solidFill>
                  <a:srgbClr val="000000"/>
                </a:solidFill>
                <a:effectLst/>
                <a:ea typeface="Aptos" panose="020B0004020202020204" pitchFamily="34" charset="0"/>
                <a:cs typeface="Aptos" panose="020B0004020202020204" pitchFamily="34" charset="0"/>
              </a:rPr>
              <a:t> </a:t>
            </a:r>
            <a:endParaRPr lang="fr-FR" sz="800" dirty="0">
              <a:effectLst/>
              <a:ea typeface="Aptos" panose="020B0004020202020204" pitchFamily="34" charset="0"/>
              <a:cs typeface="Aptos" panose="020B0004020202020204" pitchFamily="34" charset="0"/>
            </a:endParaRPr>
          </a:p>
          <a:p>
            <a:r>
              <a:rPr lang="fr-FR" sz="800" dirty="0">
                <a:effectLst/>
                <a:ea typeface="Aptos" panose="020B0004020202020204" pitchFamily="34" charset="0"/>
                <a:cs typeface="Aptos" panose="020B0004020202020204" pitchFamily="34" charset="0"/>
              </a:rPr>
              <a:t> </a:t>
            </a:r>
          </a:p>
          <a:p>
            <a:r>
              <a:rPr lang="fr-FR" sz="1100" dirty="0">
                <a:effectLst/>
                <a:latin typeface="Montserrat" panose="00000500000000000000" pitchFamily="2" charset="0"/>
                <a:ea typeface="Aptos" panose="020B0004020202020204" pitchFamily="34" charset="0"/>
                <a:cs typeface="Aptos" panose="020B0004020202020204" pitchFamily="34" charset="0"/>
              </a:rPr>
              <a:t> </a:t>
            </a:r>
            <a:endParaRPr lang="fr-FR" sz="1200" dirty="0">
              <a:effectLst/>
              <a:latin typeface="Aptos" panose="020B0004020202020204" pitchFamily="34" charset="0"/>
              <a:ea typeface="Aptos" panose="020B0004020202020204" pitchFamily="34" charset="0"/>
              <a:cs typeface="Aptos" panose="020B0004020202020204" pitchFamily="34" charset="0"/>
            </a:endParaRPr>
          </a:p>
          <a:p>
            <a:endParaRPr lang="fr-FR" dirty="0"/>
          </a:p>
        </p:txBody>
      </p:sp>
      <p:sp>
        <p:nvSpPr>
          <p:cNvPr id="3" name="Espace réservé du numéro de diapositive 2">
            <a:extLst>
              <a:ext uri="{FF2B5EF4-FFF2-40B4-BE49-F238E27FC236}">
                <a16:creationId xmlns:a16="http://schemas.microsoft.com/office/drawing/2014/main" id="{2AEACD11-B3F6-B322-D820-C3EC4CD646BD}"/>
              </a:ext>
            </a:extLst>
          </p:cNvPr>
          <p:cNvSpPr>
            <a:spLocks noGrp="1"/>
          </p:cNvSpPr>
          <p:nvPr>
            <p:ph type="sldNum" sz="quarter" idx="11"/>
          </p:nvPr>
        </p:nvSpPr>
        <p:spPr/>
        <p:txBody>
          <a:bodyPr/>
          <a:lstStyle/>
          <a:p>
            <a:fld id="{733122C9-A0B9-462F-8757-0847AD287B63}" type="slidenum">
              <a:rPr lang="fr-FR" noProof="0" smtClean="0"/>
              <a:pPr/>
              <a:t>18</a:t>
            </a:fld>
            <a:endParaRPr lang="fr-FR" noProof="0"/>
          </a:p>
        </p:txBody>
      </p:sp>
      <p:sp>
        <p:nvSpPr>
          <p:cNvPr id="5" name="Titre 4">
            <a:extLst>
              <a:ext uri="{FF2B5EF4-FFF2-40B4-BE49-F238E27FC236}">
                <a16:creationId xmlns:a16="http://schemas.microsoft.com/office/drawing/2014/main" id="{FD48F38B-ABD3-3E8A-FA9E-FD72AD544D9A}"/>
              </a:ext>
            </a:extLst>
          </p:cNvPr>
          <p:cNvSpPr>
            <a:spLocks noGrp="1"/>
          </p:cNvSpPr>
          <p:nvPr>
            <p:ph type="title"/>
          </p:nvPr>
        </p:nvSpPr>
        <p:spPr>
          <a:xfrm>
            <a:off x="457920" y="297360"/>
            <a:ext cx="8279640" cy="502740"/>
          </a:xfrm>
        </p:spPr>
        <p:txBody>
          <a:bodyPr/>
          <a:lstStyle/>
          <a:p>
            <a:r>
              <a:rPr lang="fr-FR" sz="1600" dirty="0">
                <a:solidFill>
                  <a:srgbClr val="000000"/>
                </a:solidFill>
                <a:effectLst/>
                <a:latin typeface="Segoe UI Emoji" panose="020B0502040204020203" pitchFamily="34" charset="0"/>
                <a:ea typeface="Aptos" panose="020B0004020202020204" pitchFamily="34" charset="0"/>
                <a:cs typeface="Segoe UI Emoji" panose="020B0502040204020203" pitchFamily="34" charset="0"/>
              </a:rPr>
              <a:t>📌</a:t>
            </a:r>
            <a:r>
              <a:rPr lang="fr-FR" sz="1600" dirty="0">
                <a:solidFill>
                  <a:srgbClr val="000000"/>
                </a:solidFill>
                <a:effectLst/>
                <a:latin typeface="Segoe UI" panose="020B0502040204020203" pitchFamily="34" charset="0"/>
                <a:ea typeface="Aptos" panose="020B0004020202020204" pitchFamily="34" charset="0"/>
                <a:cs typeface="Aptos" panose="020B0004020202020204" pitchFamily="34" charset="0"/>
              </a:rPr>
              <a:t> </a:t>
            </a:r>
            <a:r>
              <a:rPr lang="fr-FR" sz="2400" b="1" spc="15" dirty="0">
                <a:solidFill>
                  <a:srgbClr val="232558"/>
                </a:solidFill>
                <a:effectLst/>
                <a:latin typeface="+mn-lt"/>
                <a:ea typeface="Aptos" panose="020B0004020202020204" pitchFamily="34" charset="0"/>
                <a:cs typeface="Aptos" panose="020B0004020202020204" pitchFamily="34" charset="0"/>
              </a:rPr>
              <a:t>'Senior, </a:t>
            </a:r>
            <a:r>
              <a:rPr lang="fr-FR" sz="2400" b="1" dirty="0">
                <a:solidFill>
                  <a:srgbClr val="000000"/>
                </a:solidFill>
                <a:effectLst/>
                <a:latin typeface="+mn-lt"/>
                <a:ea typeface="Aptos" panose="020B0004020202020204" pitchFamily="34" charset="0"/>
                <a:cs typeface="Aptos" panose="020B0004020202020204" pitchFamily="34" charset="0"/>
              </a:rPr>
              <a:t>Adoptez les bons réflexes</a:t>
            </a:r>
            <a:r>
              <a:rPr lang="fr-FR" sz="2400" b="1" spc="15" dirty="0">
                <a:solidFill>
                  <a:srgbClr val="232558"/>
                </a:solidFill>
                <a:effectLst/>
                <a:latin typeface="+mn-lt"/>
                <a:ea typeface="Aptos" panose="020B0004020202020204" pitchFamily="34" charset="0"/>
                <a:cs typeface="Aptos" panose="020B0004020202020204" pitchFamily="34" charset="0"/>
              </a:rPr>
              <a:t>'</a:t>
            </a:r>
            <a:endParaRPr lang="fr-FR" sz="2400" dirty="0">
              <a:latin typeface="+mn-lt"/>
            </a:endParaRPr>
          </a:p>
        </p:txBody>
      </p:sp>
    </p:spTree>
    <p:extLst>
      <p:ext uri="{BB962C8B-B14F-4D97-AF65-F5344CB8AC3E}">
        <p14:creationId xmlns:p14="http://schemas.microsoft.com/office/powerpoint/2010/main" val="238595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4F12B-E64D-4536-B35D-D4010B739BCC}"/>
              </a:ext>
            </a:extLst>
          </p:cNvPr>
          <p:cNvSpPr>
            <a:spLocks noGrp="1"/>
          </p:cNvSpPr>
          <p:nvPr>
            <p:ph type="title"/>
          </p:nvPr>
        </p:nvSpPr>
        <p:spPr>
          <a:xfrm>
            <a:off x="831386" y="2639986"/>
            <a:ext cx="5667142" cy="958787"/>
          </a:xfrm>
        </p:spPr>
        <p:txBody>
          <a:bodyPr/>
          <a:lstStyle/>
          <a:p>
            <a:r>
              <a:rPr lang="fr-FR" b="1" dirty="0">
                <a:solidFill>
                  <a:schemeClr val="bg1"/>
                </a:solidFill>
                <a:latin typeface="Century Gothic" panose="020B0502020202020204" pitchFamily="34" charset="0"/>
              </a:rPr>
              <a:t>4. </a:t>
            </a:r>
            <a:r>
              <a:rPr lang="fr-FR" b="1" dirty="0">
                <a:latin typeface="Century Gothic" panose="020B0502020202020204" pitchFamily="34" charset="0"/>
              </a:rPr>
              <a:t>Vous avez des questions</a:t>
            </a:r>
          </a:p>
        </p:txBody>
      </p:sp>
    </p:spTree>
    <p:extLst>
      <p:ext uri="{BB962C8B-B14F-4D97-AF65-F5344CB8AC3E}">
        <p14:creationId xmlns:p14="http://schemas.microsoft.com/office/powerpoint/2010/main" val="255610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F8669-70B4-DF65-67E3-E28B63365071}"/>
              </a:ext>
            </a:extLst>
          </p:cNvPr>
          <p:cNvSpPr>
            <a:spLocks noGrp="1"/>
          </p:cNvSpPr>
          <p:nvPr>
            <p:ph type="title"/>
          </p:nvPr>
        </p:nvSpPr>
        <p:spPr>
          <a:xfrm>
            <a:off x="457826" y="415571"/>
            <a:ext cx="8280000" cy="524054"/>
          </a:xfrm>
        </p:spPr>
        <p:txBody>
          <a:bodyPr/>
          <a:lstStyle/>
          <a:p>
            <a:r>
              <a:rPr lang="fr-FR" sz="3600" dirty="0"/>
              <a:t>Programme</a:t>
            </a:r>
          </a:p>
        </p:txBody>
      </p:sp>
      <p:sp>
        <p:nvSpPr>
          <p:cNvPr id="3" name="Espace réservé de la date 2">
            <a:extLst>
              <a:ext uri="{FF2B5EF4-FFF2-40B4-BE49-F238E27FC236}">
                <a16:creationId xmlns:a16="http://schemas.microsoft.com/office/drawing/2014/main" id="{04CDAFE3-51F4-F2B8-E6B8-EF6031218B30}"/>
              </a:ext>
            </a:extLst>
          </p:cNvPr>
          <p:cNvSpPr>
            <a:spLocks noGrp="1"/>
          </p:cNvSpPr>
          <p:nvPr>
            <p:ph type="dt" sz="half" idx="10"/>
          </p:nvPr>
        </p:nvSpPr>
        <p:spPr/>
        <p:txBody>
          <a:bodyPr/>
          <a:lstStyle/>
          <a:p>
            <a:r>
              <a:rPr lang="fr-FR"/>
              <a:t>00/00/0000</a:t>
            </a:r>
          </a:p>
        </p:txBody>
      </p:sp>
      <p:sp>
        <p:nvSpPr>
          <p:cNvPr id="4" name="Espace réservé du pied de page 3">
            <a:extLst>
              <a:ext uri="{FF2B5EF4-FFF2-40B4-BE49-F238E27FC236}">
                <a16:creationId xmlns:a16="http://schemas.microsoft.com/office/drawing/2014/main" id="{710975F8-86E5-0591-73B3-3CD1C0DDA5B2}"/>
              </a:ext>
            </a:extLst>
          </p:cNvPr>
          <p:cNvSpPr>
            <a:spLocks noGrp="1"/>
          </p:cNvSpPr>
          <p:nvPr>
            <p:ph type="ftr" sz="quarter" idx="11"/>
          </p:nvPr>
        </p:nvSpPr>
        <p:spPr/>
        <p:txBody>
          <a:bodyPr/>
          <a:lstStyle/>
          <a:p>
            <a:r>
              <a:rPr lang="fr-FR"/>
              <a:t>Nom de la présentation</a:t>
            </a:r>
          </a:p>
        </p:txBody>
      </p:sp>
      <p:sp>
        <p:nvSpPr>
          <p:cNvPr id="5" name="Espace réservé du numéro de diapositive 4">
            <a:extLst>
              <a:ext uri="{FF2B5EF4-FFF2-40B4-BE49-F238E27FC236}">
                <a16:creationId xmlns:a16="http://schemas.microsoft.com/office/drawing/2014/main" id="{E1990EE4-996A-8BE0-9EBE-187168EDF957}"/>
              </a:ext>
            </a:extLst>
          </p:cNvPr>
          <p:cNvSpPr>
            <a:spLocks noGrp="1"/>
          </p:cNvSpPr>
          <p:nvPr>
            <p:ph type="sldNum" sz="quarter" idx="12"/>
          </p:nvPr>
        </p:nvSpPr>
        <p:spPr/>
        <p:txBody>
          <a:bodyPr/>
          <a:lstStyle/>
          <a:p>
            <a:fld id="{733122C9-A0B9-462F-8757-0847AD287B63}" type="slidenum">
              <a:rPr lang="fr-FR" smtClean="0"/>
              <a:pPr/>
              <a:t>2</a:t>
            </a:fld>
            <a:endParaRPr lang="fr-FR"/>
          </a:p>
        </p:txBody>
      </p:sp>
      <p:sp>
        <p:nvSpPr>
          <p:cNvPr id="7" name="Espace réservé du texte 6">
            <a:extLst>
              <a:ext uri="{FF2B5EF4-FFF2-40B4-BE49-F238E27FC236}">
                <a16:creationId xmlns:a16="http://schemas.microsoft.com/office/drawing/2014/main" id="{6F128499-5099-C8B7-CE9A-C0BAC15C8DD1}"/>
              </a:ext>
            </a:extLst>
          </p:cNvPr>
          <p:cNvSpPr>
            <a:spLocks noGrp="1"/>
          </p:cNvSpPr>
          <p:nvPr>
            <p:ph type="body" sz="quarter" idx="14"/>
          </p:nvPr>
        </p:nvSpPr>
        <p:spPr>
          <a:xfrm>
            <a:off x="3610174" y="415571"/>
            <a:ext cx="5076000" cy="6102165"/>
          </a:xfrm>
        </p:spPr>
        <p:txBody>
          <a:bodyPr/>
          <a:lstStyle/>
          <a:p>
            <a:pPr marL="342900" indent="-342900">
              <a:buFont typeface="+mj-lt"/>
              <a:buAutoNum type="arabicPeriod"/>
            </a:pPr>
            <a:endParaRPr lang="fr-FR" sz="2000" dirty="0"/>
          </a:p>
          <a:p>
            <a:endParaRPr lang="fr-FR" sz="2000" dirty="0"/>
          </a:p>
          <a:p>
            <a:pPr marL="342900" indent="-342900">
              <a:buFont typeface="+mj-lt"/>
              <a:buAutoNum type="arabicPeriod"/>
            </a:pPr>
            <a:r>
              <a:rPr lang="fr-FR" sz="2400" dirty="0"/>
              <a:t>Présentation de l'APEC</a:t>
            </a:r>
          </a:p>
          <a:p>
            <a:pPr marL="342900" indent="-342900">
              <a:buFont typeface="+mj-lt"/>
              <a:buAutoNum type="arabicPeriod"/>
            </a:pPr>
            <a:endParaRPr lang="fr-FR" sz="2400" dirty="0"/>
          </a:p>
          <a:p>
            <a:pPr marL="342900" indent="-342900">
              <a:buFont typeface="+mj-lt"/>
              <a:buAutoNum type="arabicPeriod"/>
            </a:pPr>
            <a:endParaRPr lang="fr-FR" sz="1000" dirty="0"/>
          </a:p>
          <a:p>
            <a:pPr marL="342900" indent="-342900">
              <a:buFont typeface="+mj-lt"/>
              <a:buAutoNum type="arabicPeriod"/>
            </a:pPr>
            <a:r>
              <a:rPr lang="fr-FR" sz="2400" dirty="0"/>
              <a:t>Un conseil personnalisé de proximité et multicanal</a:t>
            </a:r>
          </a:p>
          <a:p>
            <a:pPr marL="342900" indent="-342900">
              <a:buFont typeface="+mj-lt"/>
              <a:buAutoNum type="arabicPeriod"/>
            </a:pPr>
            <a:endParaRPr lang="fr-FR" sz="2400" dirty="0"/>
          </a:p>
          <a:p>
            <a:pPr marL="342900" indent="-342900">
              <a:buFont typeface="+mj-lt"/>
              <a:buAutoNum type="arabicPeriod"/>
            </a:pPr>
            <a:endParaRPr lang="fr-FR" sz="1050" dirty="0"/>
          </a:p>
          <a:p>
            <a:pPr marL="342900" indent="-342900">
              <a:buFont typeface="+mj-lt"/>
              <a:buAutoNum type="arabicPeriod"/>
            </a:pPr>
            <a:r>
              <a:rPr lang="fr-FR" sz="2400" dirty="0"/>
              <a:t>Services spécifiques</a:t>
            </a:r>
          </a:p>
          <a:p>
            <a:pPr marL="342900" indent="-342900">
              <a:buFont typeface="+mj-lt"/>
              <a:buAutoNum type="arabicPeriod"/>
            </a:pPr>
            <a:endParaRPr lang="fr-FR" sz="1200" dirty="0"/>
          </a:p>
          <a:p>
            <a:pPr marL="342900" indent="-342900">
              <a:buFont typeface="+mj-lt"/>
              <a:buAutoNum type="arabicPeriod"/>
            </a:pPr>
            <a:endParaRPr lang="fr-FR" sz="2400" dirty="0"/>
          </a:p>
          <a:p>
            <a:pPr marL="342900" indent="-342900">
              <a:buFont typeface="+mj-lt"/>
              <a:buAutoNum type="arabicPeriod"/>
            </a:pPr>
            <a:r>
              <a:rPr lang="fr-FR" sz="2400" dirty="0"/>
              <a:t>Vous avez des questions</a:t>
            </a:r>
          </a:p>
          <a:p>
            <a:pPr marL="342900" indent="-342900">
              <a:buFont typeface="+mj-lt"/>
              <a:buAutoNum type="arabicPeriod"/>
            </a:pPr>
            <a:endParaRPr lang="fr-FR" sz="2000" dirty="0"/>
          </a:p>
          <a:p>
            <a:br>
              <a:rPr lang="fr-FR" sz="2400" dirty="0"/>
            </a:br>
            <a:r>
              <a:rPr lang="fr-FR" sz="2400" dirty="0">
                <a:solidFill>
                  <a:schemeClr val="bg1"/>
                </a:solidFill>
              </a:rPr>
              <a:t>Donner un coup d’accélérateur à votre recherche d’emploi</a:t>
            </a:r>
            <a:endParaRPr lang="fr-FR" sz="2400" dirty="0"/>
          </a:p>
          <a:p>
            <a:endParaRPr lang="fr-FR" dirty="0"/>
          </a:p>
        </p:txBody>
      </p:sp>
      <p:pic>
        <p:nvPicPr>
          <p:cNvPr id="9" name="Image 8">
            <a:extLst>
              <a:ext uri="{FF2B5EF4-FFF2-40B4-BE49-F238E27FC236}">
                <a16:creationId xmlns:a16="http://schemas.microsoft.com/office/drawing/2014/main" id="{AF776FA0-D10A-F2F7-4CA2-2FA4F180CC33}"/>
              </a:ext>
            </a:extLst>
          </p:cNvPr>
          <p:cNvPicPr>
            <a:picLocks noChangeAspect="1"/>
          </p:cNvPicPr>
          <p:nvPr/>
        </p:nvPicPr>
        <p:blipFill>
          <a:blip r:embed="rId2"/>
          <a:stretch>
            <a:fillRect/>
          </a:stretch>
        </p:blipFill>
        <p:spPr>
          <a:xfrm>
            <a:off x="48512" y="1765737"/>
            <a:ext cx="3443488" cy="3660157"/>
          </a:xfrm>
          <a:prstGeom prst="rect">
            <a:avLst/>
          </a:prstGeom>
        </p:spPr>
      </p:pic>
    </p:spTree>
    <p:extLst>
      <p:ext uri="{BB962C8B-B14F-4D97-AF65-F5344CB8AC3E}">
        <p14:creationId xmlns:p14="http://schemas.microsoft.com/office/powerpoint/2010/main" val="195251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extShape 1"/>
          <p:cNvSpPr txBox="1"/>
          <p:nvPr/>
        </p:nvSpPr>
        <p:spPr>
          <a:xfrm>
            <a:off x="0" y="6678000"/>
            <a:ext cx="179640" cy="179640"/>
          </a:xfrm>
          <a:prstGeom prst="rect">
            <a:avLst/>
          </a:prstGeom>
          <a:noFill/>
          <a:ln>
            <a:solidFill>
              <a:srgbClr val="232558">
                <a:alpha val="0"/>
              </a:srgbClr>
            </a:solidFill>
          </a:ln>
        </p:spPr>
        <p:txBody>
          <a:bodyPr lIns="0" tIns="0" rIns="0" bIns="0">
            <a:noAutofit/>
          </a:bodyPr>
          <a:lstStyle/>
          <a:p>
            <a:pPr>
              <a:lnSpc>
                <a:spcPct val="100000"/>
              </a:lnSpc>
            </a:pPr>
            <a:r>
              <a:rPr lang="fr-FR" sz="100" b="1" strike="noStrike" spc="-1">
                <a:solidFill>
                  <a:srgbClr val="232558"/>
                </a:solidFill>
                <a:latin typeface="Century Gothic"/>
              </a:rPr>
              <a:t>00/00/0000</a:t>
            </a:r>
            <a:endParaRPr lang="fr-FR" sz="100" b="0" strike="noStrike" spc="-1">
              <a:latin typeface="Times New Roman"/>
            </a:endParaRPr>
          </a:p>
        </p:txBody>
      </p:sp>
      <p:sp>
        <p:nvSpPr>
          <p:cNvPr id="577" name="TextShape 2"/>
          <p:cNvSpPr txBox="1"/>
          <p:nvPr/>
        </p:nvSpPr>
        <p:spPr>
          <a:xfrm>
            <a:off x="0" y="6678000"/>
            <a:ext cx="179640" cy="179640"/>
          </a:xfrm>
          <a:prstGeom prst="rect">
            <a:avLst/>
          </a:prstGeom>
          <a:noFill/>
          <a:ln>
            <a:solidFill>
              <a:srgbClr val="232558">
                <a:alpha val="0"/>
              </a:srgbClr>
            </a:solidFill>
          </a:ln>
        </p:spPr>
        <p:txBody>
          <a:bodyPr lIns="0" tIns="0" rIns="0" bIns="0">
            <a:noAutofit/>
          </a:bodyPr>
          <a:lstStyle/>
          <a:p>
            <a:pPr algn="r">
              <a:lnSpc>
                <a:spcPct val="100000"/>
              </a:lnSpc>
            </a:pPr>
            <a:r>
              <a:rPr lang="fr-FR" sz="100" b="1" strike="noStrike" spc="-1">
                <a:solidFill>
                  <a:srgbClr val="232558"/>
                </a:solidFill>
                <a:latin typeface="Century Gothic"/>
              </a:rPr>
              <a:t>Nom de la présentation</a:t>
            </a:r>
            <a:endParaRPr lang="fr-FR" sz="100" b="0" strike="noStrike" spc="-1">
              <a:latin typeface="Times New Roman"/>
            </a:endParaRPr>
          </a:p>
        </p:txBody>
      </p:sp>
      <p:sp>
        <p:nvSpPr>
          <p:cNvPr id="578" name="TextShape 3"/>
          <p:cNvSpPr txBox="1"/>
          <p:nvPr/>
        </p:nvSpPr>
        <p:spPr>
          <a:xfrm>
            <a:off x="0" y="6678000"/>
            <a:ext cx="179640" cy="179640"/>
          </a:xfrm>
          <a:prstGeom prst="rect">
            <a:avLst/>
          </a:prstGeom>
          <a:noFill/>
          <a:ln>
            <a:solidFill>
              <a:srgbClr val="232558">
                <a:alpha val="0"/>
              </a:srgbClr>
            </a:solidFill>
          </a:ln>
        </p:spPr>
        <p:txBody>
          <a:bodyPr lIns="0" tIns="0" rIns="0" bIns="0">
            <a:noAutofit/>
          </a:bodyPr>
          <a:lstStyle/>
          <a:p>
            <a:endParaRPr lang="fr-FR" sz="2400" b="0" strike="noStrike" spc="-1">
              <a:latin typeface="Times New Roman"/>
            </a:endParaRPr>
          </a:p>
        </p:txBody>
      </p:sp>
      <p:sp>
        <p:nvSpPr>
          <p:cNvPr id="579" name="TextShape 4"/>
          <p:cNvSpPr txBox="1"/>
          <p:nvPr/>
        </p:nvSpPr>
        <p:spPr>
          <a:xfrm>
            <a:off x="432000" y="2233440"/>
            <a:ext cx="8279640" cy="1043640"/>
          </a:xfrm>
          <a:prstGeom prst="rect">
            <a:avLst/>
          </a:prstGeom>
          <a:noFill/>
          <a:ln>
            <a:noFill/>
          </a:ln>
        </p:spPr>
        <p:txBody>
          <a:bodyPr lIns="0" tIns="0" rIns="0" bIns="0">
            <a:noAutofit/>
          </a:bodyPr>
          <a:lstStyle/>
          <a:p>
            <a:pPr algn="ctr">
              <a:lnSpc>
                <a:spcPct val="90000"/>
              </a:lnSpc>
            </a:pPr>
            <a:r>
              <a:rPr lang="fr-FR" sz="3600" b="1" strike="noStrike" spc="-1">
                <a:solidFill>
                  <a:srgbClr val="FFFFFF"/>
                </a:solidFill>
                <a:latin typeface="Century Gothic"/>
              </a:rPr>
              <a:t>Merci pour </a:t>
            </a:r>
            <a:br/>
            <a:r>
              <a:rPr lang="fr-FR" sz="3600" b="1" strike="noStrike" spc="-1">
                <a:solidFill>
                  <a:srgbClr val="FF531F"/>
                </a:solidFill>
                <a:latin typeface="Century Gothic"/>
              </a:rPr>
              <a:t>votre attention</a:t>
            </a:r>
            <a:endParaRPr lang="fr-FR" sz="3600" b="0" strike="noStrike" spc="-1">
              <a:solidFill>
                <a:srgbClr val="232558"/>
              </a:solidFill>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4F12B-E64D-4536-B35D-D4010B739BCC}"/>
              </a:ext>
            </a:extLst>
          </p:cNvPr>
          <p:cNvSpPr>
            <a:spLocks noGrp="1"/>
          </p:cNvSpPr>
          <p:nvPr>
            <p:ph type="title"/>
          </p:nvPr>
        </p:nvSpPr>
        <p:spPr>
          <a:xfrm>
            <a:off x="542667" y="2632825"/>
            <a:ext cx="8280000" cy="2304000"/>
          </a:xfrm>
        </p:spPr>
        <p:txBody>
          <a:bodyPr/>
          <a:lstStyle/>
          <a:p>
            <a:r>
              <a:rPr lang="fr-FR" dirty="0">
                <a:solidFill>
                  <a:schemeClr val="bg1"/>
                </a:solidFill>
              </a:rPr>
              <a:t>1. </a:t>
            </a:r>
            <a:r>
              <a:rPr lang="fr-FR" b="1" dirty="0">
                <a:solidFill>
                  <a:schemeClr val="tx1"/>
                </a:solidFill>
                <a:latin typeface="Century Gothic" panose="020B0502020202020204" pitchFamily="34" charset="0"/>
              </a:rPr>
              <a:t>Présentation de 	l’APEC</a:t>
            </a:r>
          </a:p>
        </p:txBody>
      </p:sp>
    </p:spTree>
    <p:extLst>
      <p:ext uri="{BB962C8B-B14F-4D97-AF65-F5344CB8AC3E}">
        <p14:creationId xmlns:p14="http://schemas.microsoft.com/office/powerpoint/2010/main" val="107853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68453" y="216146"/>
            <a:ext cx="8506662" cy="1044000"/>
          </a:xfrm>
        </p:spPr>
        <p:txBody>
          <a:bodyPr/>
          <a:lstStyle/>
          <a:p>
            <a:r>
              <a:rPr lang="fr-FR" sz="2800">
                <a:solidFill>
                  <a:schemeClr val="tx1"/>
                </a:solidFill>
              </a:rPr>
              <a:t>L’Apec : </a:t>
            </a:r>
            <a:r>
              <a:rPr lang="fr-FR" sz="2800">
                <a:solidFill>
                  <a:schemeClr val="bg2"/>
                </a:solidFill>
              </a:rPr>
              <a:t>qui sommes-nous ? </a:t>
            </a:r>
          </a:p>
        </p:txBody>
      </p:sp>
      <p:sp>
        <p:nvSpPr>
          <p:cNvPr id="3" name="Espace réservé de la date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232558">
                    <a:alpha val="0"/>
                  </a:srgbClr>
                </a:solidFill>
                <a:effectLst/>
                <a:uLnTx/>
                <a:uFillTx/>
                <a:latin typeface="Century Gothic"/>
                <a:ea typeface="+mn-ea"/>
                <a:cs typeface="+mn-cs"/>
              </a:rPr>
              <a:t>00/00/0000</a:t>
            </a:r>
          </a:p>
        </p:txBody>
      </p:sp>
      <p:sp>
        <p:nvSpPr>
          <p:cNvPr id="38" name="Titre 7"/>
          <p:cNvSpPr txBox="1">
            <a:spLocks/>
          </p:cNvSpPr>
          <p:nvPr/>
        </p:nvSpPr>
        <p:spPr bwMode="gray">
          <a:xfrm>
            <a:off x="539552" y="900080"/>
            <a:ext cx="8506662" cy="54812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a:ln>
                <a:noFill/>
              </a:ln>
              <a:solidFill>
                <a:srgbClr val="FFC300"/>
              </a:solidFill>
              <a:effectLst/>
              <a:uLnTx/>
              <a:uFillTx/>
              <a:latin typeface="Century Gothic"/>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r-FR" sz="3200" b="1" i="0" u="none" strike="noStrike" kern="1200" cap="none" spc="0" normalizeH="0" baseline="0" noProof="0">
              <a:ln>
                <a:noFill/>
              </a:ln>
              <a:solidFill>
                <a:srgbClr val="FFC300"/>
              </a:solidFill>
              <a:effectLst/>
              <a:uLnTx/>
              <a:uFillTx/>
              <a:latin typeface="Century Gothic"/>
              <a:ea typeface="+mj-ea"/>
              <a:cs typeface="+mj-cs"/>
            </a:endParaRPr>
          </a:p>
        </p:txBody>
      </p:sp>
      <p:sp>
        <p:nvSpPr>
          <p:cNvPr id="6" name="ZoneTexte 5"/>
          <p:cNvSpPr txBox="1"/>
          <p:nvPr/>
        </p:nvSpPr>
        <p:spPr>
          <a:xfrm>
            <a:off x="5661204" y="1404162"/>
            <a:ext cx="3025911" cy="3970318"/>
          </a:xfrm>
          <a:prstGeom prst="rect">
            <a:avLst/>
          </a:prstGeom>
          <a:noFill/>
        </p:spPr>
        <p:txBody>
          <a:bodyPr wrap="square" rtlCol="0">
            <a:spAutoFit/>
          </a:bodyPr>
          <a:lstStyle/>
          <a:p>
            <a:r>
              <a:rPr lang="fr-FR"/>
              <a:t>Association de droit privé </a:t>
            </a:r>
          </a:p>
          <a:p>
            <a:endParaRPr lang="fr-FR"/>
          </a:p>
          <a:p>
            <a:r>
              <a:rPr lang="fr-FR" b="1"/>
              <a:t>1 mandat de service</a:t>
            </a:r>
            <a:r>
              <a:rPr lang="fr-FR"/>
              <a:t> </a:t>
            </a:r>
            <a:r>
              <a:rPr lang="fr-FR" b="1"/>
              <a:t>public </a:t>
            </a:r>
          </a:p>
          <a:p>
            <a:endParaRPr lang="fr-FR"/>
          </a:p>
          <a:p>
            <a:r>
              <a:rPr lang="fr-FR"/>
              <a:t>3 missions d’intérêt général </a:t>
            </a:r>
          </a:p>
          <a:p>
            <a:endParaRPr lang="fr-FR"/>
          </a:p>
          <a:p>
            <a:endParaRPr lang="fr-FR"/>
          </a:p>
          <a:p>
            <a:r>
              <a:rPr lang="fr-FR"/>
              <a:t>Opérateur de droit du Conseil en Evolution Professionnelle</a:t>
            </a:r>
          </a:p>
          <a:p>
            <a:endParaRPr lang="fr-FR"/>
          </a:p>
          <a:p>
            <a:endParaRPr lang="fr-FR"/>
          </a:p>
        </p:txBody>
      </p:sp>
      <p:pic>
        <p:nvPicPr>
          <p:cNvPr id="7" name="Image 6"/>
          <p:cNvPicPr>
            <a:picLocks noChangeAspect="1"/>
          </p:cNvPicPr>
          <p:nvPr/>
        </p:nvPicPr>
        <p:blipFill>
          <a:blip r:embed="rId3"/>
          <a:stretch>
            <a:fillRect/>
          </a:stretch>
        </p:blipFill>
        <p:spPr>
          <a:xfrm>
            <a:off x="5661204" y="5035934"/>
            <a:ext cx="2676525" cy="1181100"/>
          </a:xfrm>
          <a:prstGeom prst="rect">
            <a:avLst/>
          </a:prstGeom>
        </p:spPr>
      </p:pic>
      <p:graphicFrame>
        <p:nvGraphicFramePr>
          <p:cNvPr id="11" name="Diagramme 10"/>
          <p:cNvGraphicFramePr/>
          <p:nvPr/>
        </p:nvGraphicFramePr>
        <p:xfrm>
          <a:off x="-468560" y="1224129"/>
          <a:ext cx="6588224" cy="4833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397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826" y="297233"/>
            <a:ext cx="8506662" cy="1044000"/>
          </a:xfrm>
        </p:spPr>
        <p:txBody>
          <a:bodyPr/>
          <a:lstStyle/>
          <a:p>
            <a:r>
              <a:rPr lang="fr-FR" sz="2800" dirty="0">
                <a:solidFill>
                  <a:schemeClr val="tx1"/>
                </a:solidFill>
              </a:rPr>
              <a:t>L’Apec : </a:t>
            </a:r>
            <a:r>
              <a:rPr lang="fr-FR" sz="2800" dirty="0">
                <a:solidFill>
                  <a:schemeClr val="bg2"/>
                </a:solidFill>
              </a:rPr>
              <a:t>qui sommes-nous ? </a:t>
            </a:r>
            <a:br>
              <a:rPr lang="fr-FR" sz="2800" dirty="0">
                <a:solidFill>
                  <a:schemeClr val="bg2"/>
                </a:solidFill>
              </a:rPr>
            </a:br>
            <a:r>
              <a:rPr lang="fr-FR" sz="2400" dirty="0">
                <a:solidFill>
                  <a:srgbClr val="002060"/>
                </a:solidFill>
              </a:rPr>
              <a:t>Nos implantions – janvier 2024</a:t>
            </a:r>
            <a:endParaRPr lang="fr-FR" sz="2800" dirty="0">
              <a:solidFill>
                <a:srgbClr val="002060"/>
              </a:solidFill>
            </a:endParaRPr>
          </a:p>
        </p:txBody>
      </p:sp>
      <p:sp>
        <p:nvSpPr>
          <p:cNvPr id="3" name="Espace réservé de la date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a:ln>
                  <a:noFill/>
                </a:ln>
                <a:solidFill>
                  <a:srgbClr val="232558">
                    <a:alpha val="0"/>
                  </a:srgbClr>
                </a:solidFill>
                <a:effectLst/>
                <a:uLnTx/>
                <a:uFillTx/>
                <a:latin typeface="Century Gothic"/>
                <a:ea typeface="+mn-ea"/>
                <a:cs typeface="+mn-cs"/>
              </a:rPr>
              <a:t>00/00/0000</a:t>
            </a:r>
          </a:p>
        </p:txBody>
      </p:sp>
      <p:sp>
        <p:nvSpPr>
          <p:cNvPr id="38" name="Titre 7"/>
          <p:cNvSpPr txBox="1">
            <a:spLocks/>
          </p:cNvSpPr>
          <p:nvPr/>
        </p:nvSpPr>
        <p:spPr bwMode="gray">
          <a:xfrm>
            <a:off x="539552" y="900080"/>
            <a:ext cx="8506662" cy="54812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800" b="1" i="0" u="none" strike="noStrike" kern="1200" cap="none" spc="0" normalizeH="0" baseline="0" noProof="0">
              <a:ln>
                <a:noFill/>
              </a:ln>
              <a:solidFill>
                <a:srgbClr val="FFC300"/>
              </a:solidFill>
              <a:effectLst/>
              <a:uLnTx/>
              <a:uFillTx/>
              <a:latin typeface="Century Gothic"/>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fr-FR" sz="3200" b="1" i="0" u="none" strike="noStrike" kern="1200" cap="none" spc="0" normalizeH="0" baseline="0" noProof="0">
              <a:ln>
                <a:noFill/>
              </a:ln>
              <a:solidFill>
                <a:srgbClr val="FFC300"/>
              </a:solidFill>
              <a:effectLst/>
              <a:uLnTx/>
              <a:uFillTx/>
              <a:latin typeface="Century Gothic"/>
              <a:ea typeface="+mj-ea"/>
              <a:cs typeface="+mj-cs"/>
            </a:endParaRPr>
          </a:p>
        </p:txBody>
      </p:sp>
      <p:sp>
        <p:nvSpPr>
          <p:cNvPr id="6" name="ZoneTexte 5"/>
          <p:cNvSpPr txBox="1"/>
          <p:nvPr/>
        </p:nvSpPr>
        <p:spPr>
          <a:xfrm>
            <a:off x="5185942" y="1186780"/>
            <a:ext cx="250210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32558"/>
                </a:solidFill>
                <a:effectLst/>
                <a:uLnTx/>
                <a:uFillTx/>
                <a:latin typeface="Century Gothic"/>
                <a:ea typeface="+mn-ea"/>
                <a:cs typeface="+mn-cs"/>
              </a:rPr>
              <a:t>12 Délégations Régionales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32558"/>
                </a:solidFill>
                <a:effectLst/>
                <a:uLnTx/>
                <a:uFillTx/>
                <a:latin typeface="Century Gothic"/>
                <a:ea typeface="+mn-ea"/>
                <a:cs typeface="+mn-cs"/>
              </a:rPr>
              <a:t>Plus de 50 implantations</a:t>
            </a:r>
            <a:r>
              <a:rPr kumimoji="0" lang="fr-FR" sz="1800" b="0" i="0" u="none" strike="noStrike" kern="1200" cap="none" spc="0" normalizeH="0" baseline="0" noProof="0" dirty="0">
                <a:ln>
                  <a:noFill/>
                </a:ln>
                <a:solidFill>
                  <a:srgbClr val="232558"/>
                </a:solidFill>
                <a:effectLst/>
                <a:uLnTx/>
                <a:uFillTx/>
                <a:latin typeface="Century Gothic"/>
                <a:ea typeface="+mn-ea"/>
                <a:cs typeface="+mn-cs"/>
              </a:rPr>
              <a:t> de proximité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32558"/>
                </a:solidFill>
                <a:effectLst/>
                <a:uLnTx/>
                <a:uFillTx/>
                <a:latin typeface="Century Gothic"/>
                <a:ea typeface="+mn-ea"/>
                <a:cs typeface="+mn-cs"/>
              </a:rPr>
              <a:t>930 </a:t>
            </a:r>
            <a:r>
              <a:rPr kumimoji="0" lang="fr-FR" sz="1800" b="0" i="0" u="none" strike="noStrike" kern="1200" cap="none" spc="0" normalizeH="0" baseline="0" noProof="0" dirty="0">
                <a:ln>
                  <a:noFill/>
                </a:ln>
                <a:solidFill>
                  <a:srgbClr val="232558"/>
                </a:solidFill>
                <a:effectLst/>
                <a:uLnTx/>
                <a:uFillTx/>
                <a:latin typeface="Century Gothic"/>
                <a:ea typeface="+mn-ea"/>
                <a:cs typeface="+mn-cs"/>
              </a:rPr>
              <a:t>collaborateurs au national</a:t>
            </a:r>
            <a:r>
              <a:rPr kumimoji="0" lang="fr-FR" sz="1800" b="0" i="0" u="none" strike="noStrike" kern="1200" cap="none" spc="0" normalizeH="0" noProof="0" dirty="0">
                <a:ln>
                  <a:noFill/>
                </a:ln>
                <a:solidFill>
                  <a:srgbClr val="232558"/>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solidFill>
                  <a:srgbClr val="232558"/>
                </a:solidFill>
                <a:latin typeface="Century Gothic"/>
              </a:rPr>
              <a:t>280</a:t>
            </a:r>
            <a:r>
              <a:rPr lang="fr-FR" dirty="0">
                <a:solidFill>
                  <a:srgbClr val="232558"/>
                </a:solidFill>
                <a:latin typeface="Century Gothic"/>
              </a:rPr>
              <a:t> dans les centres franciliens </a:t>
            </a: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232558"/>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32558"/>
              </a:solidFill>
              <a:effectLst/>
              <a:uLnTx/>
              <a:uFillTx/>
              <a:latin typeface="Century Gothic"/>
              <a:ea typeface="+mn-ea"/>
              <a:cs typeface="+mn-cs"/>
            </a:endParaRPr>
          </a:p>
        </p:txBody>
      </p:sp>
      <p:sp>
        <p:nvSpPr>
          <p:cNvPr id="2" name="AutoShape 2" descr="Découvrez la carte de nos implantations au 1er semestre 2024 !">
            <a:extLst>
              <a:ext uri="{FF2B5EF4-FFF2-40B4-BE49-F238E27FC236}">
                <a16:creationId xmlns:a16="http://schemas.microsoft.com/office/drawing/2014/main" id="{3A3C34C4-F162-73B2-3E40-175B1CED0FB9}"/>
              </a:ext>
            </a:extLst>
          </p:cNvPr>
          <p:cNvSpPr>
            <a:spLocks noChangeAspect="1" noChangeArrowheads="1"/>
          </p:cNvSpPr>
          <p:nvPr/>
        </p:nvSpPr>
        <p:spPr bwMode="auto">
          <a:xfrm>
            <a:off x="456885" y="1385921"/>
            <a:ext cx="4571999" cy="4571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70839FD5-8725-D11F-AE16-9906DE89B80D}"/>
              </a:ext>
            </a:extLst>
          </p:cNvPr>
          <p:cNvPicPr>
            <a:picLocks noChangeAspect="1"/>
          </p:cNvPicPr>
          <p:nvPr/>
        </p:nvPicPr>
        <p:blipFill>
          <a:blip r:embed="rId2"/>
          <a:stretch>
            <a:fillRect/>
          </a:stretch>
        </p:blipFill>
        <p:spPr>
          <a:xfrm>
            <a:off x="89820" y="1230847"/>
            <a:ext cx="4464279" cy="4788146"/>
          </a:xfrm>
          <a:prstGeom prst="rect">
            <a:avLst/>
          </a:prstGeom>
        </p:spPr>
      </p:pic>
      <p:pic>
        <p:nvPicPr>
          <p:cNvPr id="1026" name="Picture 2" descr="c'est Nouveau - Premesques">
            <a:extLst>
              <a:ext uri="{FF2B5EF4-FFF2-40B4-BE49-F238E27FC236}">
                <a16:creationId xmlns:a16="http://schemas.microsoft.com/office/drawing/2014/main" id="{7D9EF0F1-1E5E-E008-38A9-8CC85E42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57" y="4832819"/>
            <a:ext cx="3871271" cy="154850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C27A4DA-7CF3-18CA-947C-0A7D04C742C8}"/>
              </a:ext>
            </a:extLst>
          </p:cNvPr>
          <p:cNvSpPr txBox="1"/>
          <p:nvPr/>
        </p:nvSpPr>
        <p:spPr>
          <a:xfrm>
            <a:off x="5864506" y="5861944"/>
            <a:ext cx="2717921" cy="461665"/>
          </a:xfrm>
          <a:prstGeom prst="rect">
            <a:avLst/>
          </a:prstGeom>
          <a:noFill/>
        </p:spPr>
        <p:txBody>
          <a:bodyPr wrap="square" rtlCol="0">
            <a:spAutoFit/>
          </a:bodyPr>
          <a:lstStyle/>
          <a:p>
            <a:r>
              <a:rPr lang="fr-FR" sz="2400" dirty="0">
                <a:solidFill>
                  <a:schemeClr val="accent3"/>
                </a:solidFill>
              </a:rPr>
              <a:t>Agence à MASSY</a:t>
            </a:r>
          </a:p>
        </p:txBody>
      </p:sp>
    </p:spTree>
    <p:extLst>
      <p:ext uri="{BB962C8B-B14F-4D97-AF65-F5344CB8AC3E}">
        <p14:creationId xmlns:p14="http://schemas.microsoft.com/office/powerpoint/2010/main" val="227628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0" y="6678000"/>
            <a:ext cx="179640" cy="179640"/>
          </a:xfrm>
          <a:prstGeom prst="rect">
            <a:avLst/>
          </a:prstGeom>
          <a:noFill/>
          <a:ln>
            <a:solidFill>
              <a:srgbClr val="232558">
                <a:alpha val="0"/>
              </a:srgbClr>
            </a:solidFill>
          </a:ln>
        </p:spPr>
        <p:txBody>
          <a:bodyPr lIns="0" tIns="0" rIns="0" bIns="0" anchor="ctr">
            <a:noAutofit/>
          </a:bodyPr>
          <a:lstStyle/>
          <a:p>
            <a:pPr algn="ctr">
              <a:lnSpc>
                <a:spcPct val="100000"/>
              </a:lnSpc>
            </a:pPr>
            <a:r>
              <a:rPr lang="fr-FR" sz="100" b="0" strike="noStrike" spc="-1">
                <a:solidFill>
                  <a:srgbClr val="232558"/>
                </a:solidFill>
                <a:latin typeface="Century Gothic"/>
              </a:rPr>
              <a:t>00/00/0000</a:t>
            </a:r>
            <a:endParaRPr lang="fr-FR" sz="100" b="0" strike="noStrike" spc="-1">
              <a:latin typeface="Times New Roman"/>
            </a:endParaRPr>
          </a:p>
        </p:txBody>
      </p:sp>
      <p:sp>
        <p:nvSpPr>
          <p:cNvPr id="274" name="TextShape 2"/>
          <p:cNvSpPr txBox="1"/>
          <p:nvPr/>
        </p:nvSpPr>
        <p:spPr>
          <a:xfrm>
            <a:off x="8568000" y="6517800"/>
            <a:ext cx="575640" cy="287640"/>
          </a:xfrm>
          <a:prstGeom prst="rect">
            <a:avLst/>
          </a:prstGeom>
          <a:noFill/>
          <a:ln>
            <a:noFill/>
          </a:ln>
        </p:spPr>
        <p:txBody>
          <a:bodyPr lIns="0" tIns="0" rIns="0" bIns="0">
            <a:noAutofit/>
          </a:bodyPr>
          <a:lstStyle/>
          <a:p>
            <a:endParaRPr lang="fr-FR" sz="2400" b="0" strike="noStrike" spc="-1">
              <a:latin typeface="Times New Roman"/>
            </a:endParaRPr>
          </a:p>
        </p:txBody>
      </p:sp>
      <p:sp>
        <p:nvSpPr>
          <p:cNvPr id="275" name="TextShape 3"/>
          <p:cNvSpPr txBox="1"/>
          <p:nvPr/>
        </p:nvSpPr>
        <p:spPr>
          <a:xfrm>
            <a:off x="457920" y="297360"/>
            <a:ext cx="8279640" cy="1043640"/>
          </a:xfrm>
          <a:prstGeom prst="rect">
            <a:avLst/>
          </a:prstGeom>
          <a:noFill/>
          <a:ln>
            <a:noFill/>
          </a:ln>
        </p:spPr>
        <p:txBody>
          <a:bodyPr lIns="0" tIns="0" rIns="0" bIns="0">
            <a:noAutofit/>
          </a:bodyPr>
          <a:lstStyle/>
          <a:p>
            <a:pPr>
              <a:lnSpc>
                <a:spcPct val="90000"/>
              </a:lnSpc>
            </a:pPr>
            <a:r>
              <a:rPr lang="fr-FR" sz="3600" b="1" strike="noStrike" spc="-1" dirty="0">
                <a:solidFill>
                  <a:srgbClr val="232558"/>
                </a:solidFill>
                <a:latin typeface="Century Gothic"/>
              </a:rPr>
              <a:t>Les services de l’Apec</a:t>
            </a:r>
            <a:br>
              <a:rPr dirty="0"/>
            </a:br>
            <a:r>
              <a:rPr lang="fr-FR" sz="3600" b="1" strike="noStrike" spc="-1" dirty="0">
                <a:solidFill>
                  <a:srgbClr val="FF531F"/>
                </a:solidFill>
                <a:latin typeface="Century Gothic"/>
              </a:rPr>
              <a:t>dédiés aux cadres</a:t>
            </a:r>
            <a:endParaRPr lang="fr-FR" sz="3600" b="0" strike="noStrike" spc="-1" dirty="0">
              <a:solidFill>
                <a:srgbClr val="232558"/>
              </a:solidFill>
              <a:latin typeface="Century Gothic"/>
            </a:endParaRPr>
          </a:p>
        </p:txBody>
      </p:sp>
      <p:sp>
        <p:nvSpPr>
          <p:cNvPr id="276" name="CustomShape 4"/>
          <p:cNvSpPr/>
          <p:nvPr/>
        </p:nvSpPr>
        <p:spPr>
          <a:xfrm>
            <a:off x="468360" y="1489441"/>
            <a:ext cx="4103280" cy="16913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1" strike="noStrike" spc="-1" dirty="0">
                <a:solidFill>
                  <a:srgbClr val="FF531F"/>
                </a:solidFill>
                <a:latin typeface="Century Gothic"/>
              </a:rPr>
              <a:t>Pour qui ?</a:t>
            </a:r>
            <a:endParaRPr lang="fr-FR" sz="24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Les cadres, en activité ou demandeurs d’emploi</a:t>
            </a:r>
            <a:endParaRPr lang="fr-FR" sz="1600" b="0" strike="noStrike" spc="-1" dirty="0">
              <a:latin typeface="Arial"/>
            </a:endParaRPr>
          </a:p>
          <a:p>
            <a:pPr marL="285840" indent="-285480">
              <a:lnSpc>
                <a:spcPct val="100000"/>
              </a:lnSpc>
              <a:buClr>
                <a:srgbClr val="FF531F"/>
              </a:buClr>
              <a:buFont typeface="Wingdings" charset="2"/>
              <a:buChar char=""/>
            </a:pPr>
            <a:r>
              <a:rPr lang="fr-FR" sz="1600" b="1" strike="noStrike" spc="-1" dirty="0">
                <a:solidFill>
                  <a:srgbClr val="232558"/>
                </a:solidFill>
                <a:latin typeface="Century Gothic"/>
              </a:rPr>
              <a:t>Les jeunes </a:t>
            </a:r>
            <a:r>
              <a:rPr lang="fr-FR" sz="1600" b="1" strike="noStrike" spc="-1" dirty="0" err="1">
                <a:solidFill>
                  <a:srgbClr val="232558"/>
                </a:solidFill>
                <a:latin typeface="Century Gothic"/>
              </a:rPr>
              <a:t>diplômé.e.s</a:t>
            </a:r>
            <a:br>
              <a:rPr dirty="0"/>
            </a:br>
            <a:r>
              <a:rPr lang="fr-FR" sz="1600" b="1" strike="noStrike" spc="-1" dirty="0">
                <a:solidFill>
                  <a:srgbClr val="232558"/>
                </a:solidFill>
                <a:latin typeface="Century Gothic"/>
              </a:rPr>
              <a:t>dès bac+3</a:t>
            </a:r>
            <a:endParaRPr lang="fr-FR" sz="1600" b="0" strike="noStrike" spc="-1" dirty="0">
              <a:latin typeface="Arial"/>
            </a:endParaRPr>
          </a:p>
        </p:txBody>
      </p:sp>
      <p:sp>
        <p:nvSpPr>
          <p:cNvPr id="277" name="CustomShape 5"/>
          <p:cNvSpPr/>
          <p:nvPr/>
        </p:nvSpPr>
        <p:spPr>
          <a:xfrm>
            <a:off x="4932000" y="1423452"/>
            <a:ext cx="3767040" cy="228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1" strike="noStrike" spc="-1" dirty="0">
                <a:solidFill>
                  <a:srgbClr val="FF531F"/>
                </a:solidFill>
                <a:latin typeface="Century Gothic"/>
              </a:rPr>
              <a:t>Pour quoi ? </a:t>
            </a:r>
            <a:endParaRPr lang="fr-FR" sz="24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Accéder aux offres d’emploi</a:t>
            </a:r>
            <a:endParaRPr lang="fr-FR" sz="16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Faire le point sur ses projets</a:t>
            </a:r>
            <a:endParaRPr lang="fr-FR" sz="16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Évoluer avec méthode</a:t>
            </a:r>
            <a:endParaRPr lang="fr-FR" sz="16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Être informé du marché </a:t>
            </a:r>
            <a:endParaRPr lang="fr-FR" sz="1600" b="0" strike="noStrike" spc="-1" dirty="0">
              <a:latin typeface="Arial"/>
            </a:endParaRPr>
          </a:p>
          <a:p>
            <a:pPr marL="285840" indent="-285480">
              <a:lnSpc>
                <a:spcPct val="150000"/>
              </a:lnSpc>
              <a:buClr>
                <a:srgbClr val="FF531F"/>
              </a:buClr>
              <a:buFont typeface="Wingdings" charset="2"/>
              <a:buChar char=""/>
            </a:pPr>
            <a:r>
              <a:rPr lang="fr-FR" sz="1600" b="1" strike="noStrike" spc="-1" dirty="0">
                <a:solidFill>
                  <a:srgbClr val="232558"/>
                </a:solidFill>
                <a:latin typeface="Century Gothic"/>
              </a:rPr>
              <a:t>Et des tendances</a:t>
            </a:r>
            <a:endParaRPr lang="fr-FR" sz="1600" b="0" strike="noStrike" spc="-1" dirty="0">
              <a:latin typeface="Arial"/>
            </a:endParaRPr>
          </a:p>
        </p:txBody>
      </p:sp>
      <p:sp>
        <p:nvSpPr>
          <p:cNvPr id="278" name="Line 6"/>
          <p:cNvSpPr/>
          <p:nvPr/>
        </p:nvSpPr>
        <p:spPr>
          <a:xfrm>
            <a:off x="4203360" y="1603921"/>
            <a:ext cx="360" cy="2232720"/>
          </a:xfrm>
          <a:prstGeom prst="line">
            <a:avLst/>
          </a:prstGeom>
          <a:ln>
            <a:solidFill>
              <a:schemeClr val="accent5"/>
            </a:solidFill>
            <a:round/>
          </a:ln>
        </p:spPr>
        <p:style>
          <a:lnRef idx="1">
            <a:schemeClr val="accent1"/>
          </a:lnRef>
          <a:fillRef idx="0">
            <a:schemeClr val="accent1"/>
          </a:fillRef>
          <a:effectRef idx="0">
            <a:schemeClr val="accent1"/>
          </a:effectRef>
          <a:fontRef idx="minor"/>
        </p:style>
        <p:txBody>
          <a:bodyPr/>
          <a:lstStyle/>
          <a:p>
            <a:endParaRPr lang="fr-FR"/>
          </a:p>
        </p:txBody>
      </p:sp>
      <p:sp>
        <p:nvSpPr>
          <p:cNvPr id="2" name="Espace réservé du contenu 1">
            <a:extLst>
              <a:ext uri="{FF2B5EF4-FFF2-40B4-BE49-F238E27FC236}">
                <a16:creationId xmlns:a16="http://schemas.microsoft.com/office/drawing/2014/main" id="{2DB117A0-63C5-A247-8314-7B3E442932F4}"/>
              </a:ext>
            </a:extLst>
          </p:cNvPr>
          <p:cNvSpPr txBox="1">
            <a:spLocks/>
          </p:cNvSpPr>
          <p:nvPr/>
        </p:nvSpPr>
        <p:spPr>
          <a:xfrm>
            <a:off x="1793310" y="5757537"/>
            <a:ext cx="6912248" cy="284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fr-FR" sz="1600" b="1" dirty="0"/>
              <a:t>Optimiser ses outils et ses techniques pour être visible et convaincant  auprès des recruteurs </a:t>
            </a:r>
          </a:p>
          <a:p>
            <a:endParaRPr lang="fr-FR" dirty="0"/>
          </a:p>
        </p:txBody>
      </p:sp>
      <p:sp>
        <p:nvSpPr>
          <p:cNvPr id="3" name="Espace réservé du contenu 1">
            <a:extLst>
              <a:ext uri="{FF2B5EF4-FFF2-40B4-BE49-F238E27FC236}">
                <a16:creationId xmlns:a16="http://schemas.microsoft.com/office/drawing/2014/main" id="{BE6C8450-3BFC-1C40-DD69-66EA938C3500}"/>
              </a:ext>
            </a:extLst>
          </p:cNvPr>
          <p:cNvSpPr txBox="1">
            <a:spLocks/>
          </p:cNvSpPr>
          <p:nvPr/>
        </p:nvSpPr>
        <p:spPr bwMode="gray">
          <a:xfrm>
            <a:off x="1750093" y="4377719"/>
            <a:ext cx="6897226" cy="369332"/>
          </a:xfrm>
          <a:prstGeom prst="rect">
            <a:avLst/>
          </a:prstGeom>
        </p:spPr>
        <p:txBody>
          <a:bodyPr vert="horz" lIns="0" tIns="0" rIns="0" bIns="0" rtlCol="0" anchor="t" anchorCtr="0">
            <a:noAutofit/>
          </a:bodyPr>
          <a:lstStyle>
            <a:lvl1pPr marL="0" indent="180000" algn="l" defTabSz="914400" rtl="0" eaLnBrk="1" latinLnBrk="0" hangingPunct="1">
              <a:lnSpc>
                <a:spcPct val="95000"/>
              </a:lnSpc>
              <a:spcBef>
                <a:spcPts val="0"/>
              </a:spcBef>
              <a:spcAft>
                <a:spcPts val="1200"/>
              </a:spcAft>
              <a:buClr>
                <a:schemeClr val="bg2"/>
              </a:buClr>
              <a:buFont typeface="Arial" pitchFamily="34" charset="0"/>
              <a:buChar char="■"/>
              <a:defRPr sz="1800" kern="1200">
                <a:solidFill>
                  <a:schemeClr val="tx2"/>
                </a:solidFill>
                <a:latin typeface="+mn-lt"/>
                <a:ea typeface="+mn-ea"/>
                <a:cs typeface="+mn-cs"/>
              </a:defRPr>
            </a:lvl1pPr>
            <a:lvl2pPr marL="0" indent="180000" algn="l" defTabSz="914400" rtl="0" eaLnBrk="1" latinLnBrk="0" hangingPunct="1">
              <a:lnSpc>
                <a:spcPct val="95000"/>
              </a:lnSpc>
              <a:spcBef>
                <a:spcPts val="0"/>
              </a:spcBef>
              <a:spcAft>
                <a:spcPts val="1200"/>
              </a:spcAft>
              <a:buClr>
                <a:schemeClr val="tx2"/>
              </a:buClr>
              <a:buSzPct val="50000"/>
              <a:buFont typeface="Wingdings" pitchFamily="2" charset="2"/>
              <a:buChar char=""/>
              <a:defRPr sz="1600" kern="1200">
                <a:solidFill>
                  <a:schemeClr val="tx2"/>
                </a:solidFill>
                <a:latin typeface="+mn-lt"/>
                <a:ea typeface="+mn-ea"/>
                <a:cs typeface="+mn-cs"/>
              </a:defRPr>
            </a:lvl2pPr>
            <a:lvl3pPr marL="0" indent="180000" algn="l" defTabSz="914400" rtl="0" eaLnBrk="1" latinLnBrk="0" hangingPunct="1">
              <a:lnSpc>
                <a:spcPct val="95000"/>
              </a:lnSpc>
              <a:spcBef>
                <a:spcPts val="0"/>
              </a:spcBef>
              <a:spcAft>
                <a:spcPts val="600"/>
              </a:spcAft>
              <a:buClr>
                <a:schemeClr val="bg2"/>
              </a:buClr>
              <a:buSzPct val="80000"/>
              <a:buFont typeface="Wingdings 3" pitchFamily="18" charset="2"/>
              <a:buChar char=""/>
              <a:defRPr sz="1400" kern="1200">
                <a:solidFill>
                  <a:schemeClr val="tx2"/>
                </a:solidFill>
                <a:latin typeface="+mn-lt"/>
                <a:ea typeface="+mn-ea"/>
                <a:cs typeface="+mn-cs"/>
              </a:defRPr>
            </a:lvl3pPr>
            <a:lvl4pPr marL="180000" indent="180000" algn="l" defTabSz="914400" rtl="0" eaLnBrk="1" latinLnBrk="0" hangingPunct="1">
              <a:lnSpc>
                <a:spcPct val="95000"/>
              </a:lnSpc>
              <a:spcBef>
                <a:spcPts val="0"/>
              </a:spcBef>
              <a:spcAft>
                <a:spcPts val="600"/>
              </a:spcAft>
              <a:buClr>
                <a:schemeClr val="bg2"/>
              </a:buClr>
              <a:buSzPct val="100000"/>
              <a:buFont typeface="Arial" pitchFamily="34" charset="0"/>
              <a:buChar char="■"/>
              <a:defRPr sz="1200" kern="1200" baseline="0">
                <a:solidFill>
                  <a:schemeClr val="tx2"/>
                </a:solidFill>
                <a:latin typeface="+mn-lt"/>
                <a:ea typeface="+mn-ea"/>
                <a:cs typeface="+mn-cs"/>
              </a:defRPr>
            </a:lvl4pPr>
            <a:lvl5pPr marL="360000" indent="180000" algn="l" defTabSz="914400" rtl="0" eaLnBrk="1" latinLnBrk="0" hangingPunct="1">
              <a:lnSpc>
                <a:spcPct val="95000"/>
              </a:lnSpc>
              <a:spcBef>
                <a:spcPts val="0"/>
              </a:spcBef>
              <a:spcAft>
                <a:spcPts val="600"/>
              </a:spcAft>
              <a:buClr>
                <a:schemeClr val="tx2"/>
              </a:buClr>
              <a:buSzPct val="100000"/>
              <a:buFont typeface="Century Gothic"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Clr>
                <a:schemeClr val="accent5"/>
              </a:buClr>
              <a:buNone/>
            </a:pPr>
            <a:r>
              <a:rPr lang="fr-FR" b="1" dirty="0"/>
              <a:t>Être </a:t>
            </a:r>
            <a:r>
              <a:rPr lang="fr-FR" b="1" dirty="0" err="1"/>
              <a:t>accompagné.e</a:t>
            </a:r>
            <a:r>
              <a:rPr lang="fr-FR" b="1" dirty="0"/>
              <a:t> dans sa stratégie de recherche :</a:t>
            </a:r>
          </a:p>
          <a:p>
            <a:pPr lvl="1" indent="0">
              <a:buClr>
                <a:schemeClr val="accent5"/>
              </a:buClr>
              <a:buNone/>
            </a:pPr>
            <a:endParaRPr lang="fr-FR" b="1" dirty="0"/>
          </a:p>
        </p:txBody>
      </p:sp>
      <p:sp>
        <p:nvSpPr>
          <p:cNvPr id="4" name="Espace réservé du contenu 1">
            <a:extLst>
              <a:ext uri="{FF2B5EF4-FFF2-40B4-BE49-F238E27FC236}">
                <a16:creationId xmlns:a16="http://schemas.microsoft.com/office/drawing/2014/main" id="{55312EB8-C6FF-1820-F3F6-DEDBE7FFD298}"/>
              </a:ext>
            </a:extLst>
          </p:cNvPr>
          <p:cNvSpPr txBox="1">
            <a:spLocks/>
          </p:cNvSpPr>
          <p:nvPr/>
        </p:nvSpPr>
        <p:spPr bwMode="gray">
          <a:xfrm>
            <a:off x="1769308" y="4994971"/>
            <a:ext cx="6912248" cy="619490"/>
          </a:xfrm>
          <a:prstGeom prst="rect">
            <a:avLst/>
          </a:prstGeom>
        </p:spPr>
        <p:txBody>
          <a:bodyPr vert="horz" lIns="0" tIns="0" rIns="0" bIns="0" rtlCol="0" anchor="t" anchorCtr="0">
            <a:noAutofit/>
          </a:bodyPr>
          <a:lstStyle>
            <a:lvl1pPr marL="0" indent="180000" algn="l" defTabSz="914400" rtl="0" eaLnBrk="1" latinLnBrk="0" hangingPunct="1">
              <a:lnSpc>
                <a:spcPct val="95000"/>
              </a:lnSpc>
              <a:spcBef>
                <a:spcPts val="0"/>
              </a:spcBef>
              <a:spcAft>
                <a:spcPts val="1200"/>
              </a:spcAft>
              <a:buClr>
                <a:schemeClr val="bg2"/>
              </a:buClr>
              <a:buFont typeface="Arial" pitchFamily="34" charset="0"/>
              <a:buChar char="■"/>
              <a:defRPr sz="1800" kern="1200">
                <a:solidFill>
                  <a:schemeClr val="tx2"/>
                </a:solidFill>
                <a:latin typeface="+mn-lt"/>
                <a:ea typeface="+mn-ea"/>
                <a:cs typeface="+mn-cs"/>
              </a:defRPr>
            </a:lvl1pPr>
            <a:lvl2pPr marL="0" indent="180000" algn="l" defTabSz="914400" rtl="0" eaLnBrk="1" latinLnBrk="0" hangingPunct="1">
              <a:lnSpc>
                <a:spcPct val="95000"/>
              </a:lnSpc>
              <a:spcBef>
                <a:spcPts val="0"/>
              </a:spcBef>
              <a:spcAft>
                <a:spcPts val="1200"/>
              </a:spcAft>
              <a:buClr>
                <a:schemeClr val="tx2"/>
              </a:buClr>
              <a:buSzPct val="50000"/>
              <a:buFont typeface="Wingdings" pitchFamily="2" charset="2"/>
              <a:buChar char=""/>
              <a:defRPr sz="1600" kern="1200">
                <a:solidFill>
                  <a:schemeClr val="tx2"/>
                </a:solidFill>
                <a:latin typeface="+mn-lt"/>
                <a:ea typeface="+mn-ea"/>
                <a:cs typeface="+mn-cs"/>
              </a:defRPr>
            </a:lvl2pPr>
            <a:lvl3pPr marL="0" indent="180000" algn="l" defTabSz="914400" rtl="0" eaLnBrk="1" latinLnBrk="0" hangingPunct="1">
              <a:lnSpc>
                <a:spcPct val="95000"/>
              </a:lnSpc>
              <a:spcBef>
                <a:spcPts val="0"/>
              </a:spcBef>
              <a:spcAft>
                <a:spcPts val="600"/>
              </a:spcAft>
              <a:buClr>
                <a:schemeClr val="bg2"/>
              </a:buClr>
              <a:buSzPct val="80000"/>
              <a:buFont typeface="Wingdings 3" pitchFamily="18" charset="2"/>
              <a:buChar char=""/>
              <a:defRPr sz="1400" kern="1200">
                <a:solidFill>
                  <a:schemeClr val="tx2"/>
                </a:solidFill>
                <a:latin typeface="+mn-lt"/>
                <a:ea typeface="+mn-ea"/>
                <a:cs typeface="+mn-cs"/>
              </a:defRPr>
            </a:lvl3pPr>
            <a:lvl4pPr marL="180000" indent="180000" algn="l" defTabSz="914400" rtl="0" eaLnBrk="1" latinLnBrk="0" hangingPunct="1">
              <a:lnSpc>
                <a:spcPct val="95000"/>
              </a:lnSpc>
              <a:spcBef>
                <a:spcPts val="0"/>
              </a:spcBef>
              <a:spcAft>
                <a:spcPts val="600"/>
              </a:spcAft>
              <a:buClr>
                <a:schemeClr val="bg2"/>
              </a:buClr>
              <a:buSzPct val="100000"/>
              <a:buFont typeface="Arial" pitchFamily="34" charset="0"/>
              <a:buChar char="■"/>
              <a:defRPr sz="1200" kern="1200" baseline="0">
                <a:solidFill>
                  <a:schemeClr val="tx2"/>
                </a:solidFill>
                <a:latin typeface="+mn-lt"/>
                <a:ea typeface="+mn-ea"/>
                <a:cs typeface="+mn-cs"/>
              </a:defRPr>
            </a:lvl4pPr>
            <a:lvl5pPr marL="360000" indent="180000" algn="l" defTabSz="914400" rtl="0" eaLnBrk="1" latinLnBrk="0" hangingPunct="1">
              <a:lnSpc>
                <a:spcPct val="95000"/>
              </a:lnSpc>
              <a:spcBef>
                <a:spcPts val="0"/>
              </a:spcBef>
              <a:spcAft>
                <a:spcPts val="600"/>
              </a:spcAft>
              <a:buClr>
                <a:schemeClr val="tx2"/>
              </a:buClr>
              <a:buSzPct val="100000"/>
              <a:buFont typeface="Century Gothic"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Clr>
                <a:schemeClr val="accent5"/>
              </a:buClr>
              <a:buNone/>
            </a:pPr>
            <a:r>
              <a:rPr lang="fr-FR" b="1" dirty="0"/>
              <a:t>Faire le point et changer de voie</a:t>
            </a:r>
            <a:br>
              <a:rPr lang="fr-FR" b="1" dirty="0"/>
            </a:br>
            <a:r>
              <a:rPr lang="fr-FR" dirty="0"/>
              <a:t>pour tous vos projets d’évolution professionnelle/ reconversion</a:t>
            </a:r>
          </a:p>
        </p:txBody>
      </p:sp>
      <p:sp>
        <p:nvSpPr>
          <p:cNvPr id="5" name="Freeform 108">
            <a:extLst>
              <a:ext uri="{FF2B5EF4-FFF2-40B4-BE49-F238E27FC236}">
                <a16:creationId xmlns:a16="http://schemas.microsoft.com/office/drawing/2014/main" id="{AEB5FCBE-041E-A945-503E-16A81F1F391D}"/>
              </a:ext>
            </a:extLst>
          </p:cNvPr>
          <p:cNvSpPr>
            <a:spLocks noEditPoints="1"/>
          </p:cNvSpPr>
          <p:nvPr/>
        </p:nvSpPr>
        <p:spPr bwMode="auto">
          <a:xfrm>
            <a:off x="1035378" y="5741682"/>
            <a:ext cx="366848" cy="365767"/>
          </a:xfrm>
          <a:custGeom>
            <a:avLst/>
            <a:gdLst>
              <a:gd name="T0" fmla="*/ 185 w 186"/>
              <a:gd name="T1" fmla="*/ 178 h 186"/>
              <a:gd name="T2" fmla="*/ 140 w 186"/>
              <a:gd name="T3" fmla="*/ 134 h 186"/>
              <a:gd name="T4" fmla="*/ 161 w 186"/>
              <a:gd name="T5" fmla="*/ 80 h 186"/>
              <a:gd name="T6" fmla="*/ 81 w 186"/>
              <a:gd name="T7" fmla="*/ 0 h 186"/>
              <a:gd name="T8" fmla="*/ 0 w 186"/>
              <a:gd name="T9" fmla="*/ 80 h 186"/>
              <a:gd name="T10" fmla="*/ 81 w 186"/>
              <a:gd name="T11" fmla="*/ 160 h 186"/>
              <a:gd name="T12" fmla="*/ 134 w 186"/>
              <a:gd name="T13" fmla="*/ 140 h 186"/>
              <a:gd name="T14" fmla="*/ 179 w 186"/>
              <a:gd name="T15" fmla="*/ 184 h 186"/>
              <a:gd name="T16" fmla="*/ 182 w 186"/>
              <a:gd name="T17" fmla="*/ 186 h 186"/>
              <a:gd name="T18" fmla="*/ 186 w 186"/>
              <a:gd name="T19" fmla="*/ 181 h 186"/>
              <a:gd name="T20" fmla="*/ 185 w 186"/>
              <a:gd name="T21" fmla="*/ 178 h 186"/>
              <a:gd name="T22" fmla="*/ 81 w 186"/>
              <a:gd name="T23" fmla="*/ 152 h 186"/>
              <a:gd name="T24" fmla="*/ 9 w 186"/>
              <a:gd name="T25" fmla="*/ 80 h 186"/>
              <a:gd name="T26" fmla="*/ 81 w 186"/>
              <a:gd name="T27" fmla="*/ 8 h 186"/>
              <a:gd name="T28" fmla="*/ 152 w 186"/>
              <a:gd name="T29" fmla="*/ 80 h 186"/>
              <a:gd name="T30" fmla="*/ 81 w 186"/>
              <a:gd name="T31"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86">
                <a:moveTo>
                  <a:pt x="185" y="178"/>
                </a:moveTo>
                <a:cubicBezTo>
                  <a:pt x="140" y="134"/>
                  <a:pt x="140" y="134"/>
                  <a:pt x="140" y="134"/>
                </a:cubicBezTo>
                <a:cubicBezTo>
                  <a:pt x="153" y="119"/>
                  <a:pt x="161" y="101"/>
                  <a:pt x="161" y="80"/>
                </a:cubicBezTo>
                <a:cubicBezTo>
                  <a:pt x="161" y="36"/>
                  <a:pt x="125" y="0"/>
                  <a:pt x="81" y="0"/>
                </a:cubicBezTo>
                <a:cubicBezTo>
                  <a:pt x="36" y="0"/>
                  <a:pt x="0" y="36"/>
                  <a:pt x="0" y="80"/>
                </a:cubicBezTo>
                <a:cubicBezTo>
                  <a:pt x="0" y="124"/>
                  <a:pt x="36" y="160"/>
                  <a:pt x="81" y="160"/>
                </a:cubicBezTo>
                <a:cubicBezTo>
                  <a:pt x="101" y="160"/>
                  <a:pt x="120" y="152"/>
                  <a:pt x="134" y="140"/>
                </a:cubicBezTo>
                <a:cubicBezTo>
                  <a:pt x="179" y="184"/>
                  <a:pt x="179" y="184"/>
                  <a:pt x="179" y="184"/>
                </a:cubicBezTo>
                <a:cubicBezTo>
                  <a:pt x="180" y="185"/>
                  <a:pt x="181" y="186"/>
                  <a:pt x="182" y="186"/>
                </a:cubicBezTo>
                <a:cubicBezTo>
                  <a:pt x="184" y="186"/>
                  <a:pt x="186" y="184"/>
                  <a:pt x="186" y="181"/>
                </a:cubicBezTo>
                <a:cubicBezTo>
                  <a:pt x="186" y="180"/>
                  <a:pt x="186" y="179"/>
                  <a:pt x="185" y="178"/>
                </a:cubicBezTo>
                <a:close/>
                <a:moveTo>
                  <a:pt x="81" y="152"/>
                </a:moveTo>
                <a:cubicBezTo>
                  <a:pt x="41" y="152"/>
                  <a:pt x="9" y="120"/>
                  <a:pt x="9" y="80"/>
                </a:cubicBezTo>
                <a:cubicBezTo>
                  <a:pt x="9" y="41"/>
                  <a:pt x="41" y="8"/>
                  <a:pt x="81" y="8"/>
                </a:cubicBezTo>
                <a:cubicBezTo>
                  <a:pt x="120" y="8"/>
                  <a:pt x="152" y="41"/>
                  <a:pt x="152" y="80"/>
                </a:cubicBezTo>
                <a:cubicBezTo>
                  <a:pt x="152" y="120"/>
                  <a:pt x="120" y="152"/>
                  <a:pt x="81" y="152"/>
                </a:cubicBezTo>
                <a:close/>
              </a:path>
            </a:pathLst>
          </a:custGeom>
          <a:solidFill>
            <a:schemeClr val="bg2"/>
          </a:solidFill>
          <a:ln>
            <a:solidFill>
              <a:schemeClr val="bg2"/>
            </a:solidFill>
          </a:ln>
        </p:spPr>
        <p:txBody>
          <a:bodyPr vert="horz" wrap="square" lIns="68580" tIns="34290" rIns="68580" bIns="34290" numCol="1" anchor="t" anchorCtr="0" compatLnSpc="1">
            <a:prstTxWarp prst="textNoShape">
              <a:avLst/>
            </a:prstTxWarp>
          </a:bodyPr>
          <a:lstStyle/>
          <a:p>
            <a:endParaRPr lang="en-US" sz="1350">
              <a:solidFill>
                <a:schemeClr val="bg2"/>
              </a:solidFill>
            </a:endParaRPr>
          </a:p>
        </p:txBody>
      </p:sp>
      <p:sp>
        <p:nvSpPr>
          <p:cNvPr id="6" name="Freeform 344">
            <a:extLst>
              <a:ext uri="{FF2B5EF4-FFF2-40B4-BE49-F238E27FC236}">
                <a16:creationId xmlns:a16="http://schemas.microsoft.com/office/drawing/2014/main" id="{83AFE7E5-7E4D-CD47-8BCA-C7AE426DD92B}"/>
              </a:ext>
            </a:extLst>
          </p:cNvPr>
          <p:cNvSpPr>
            <a:spLocks noEditPoints="1"/>
          </p:cNvSpPr>
          <p:nvPr/>
        </p:nvSpPr>
        <p:spPr bwMode="auto">
          <a:xfrm>
            <a:off x="958572" y="4992010"/>
            <a:ext cx="434611" cy="432048"/>
          </a:xfrm>
          <a:custGeom>
            <a:avLst/>
            <a:gdLst>
              <a:gd name="T0" fmla="*/ 92 w 186"/>
              <a:gd name="T1" fmla="*/ 176 h 185"/>
              <a:gd name="T2" fmla="*/ 91 w 186"/>
              <a:gd name="T3" fmla="*/ 184 h 185"/>
              <a:gd name="T4" fmla="*/ 101 w 186"/>
              <a:gd name="T5" fmla="*/ 185 h 185"/>
              <a:gd name="T6" fmla="*/ 101 w 186"/>
              <a:gd name="T7" fmla="*/ 177 h 185"/>
              <a:gd name="T8" fmla="*/ 25 w 186"/>
              <a:gd name="T9" fmla="*/ 55 h 185"/>
              <a:gd name="T10" fmla="*/ 84 w 186"/>
              <a:gd name="T11" fmla="*/ 55 h 185"/>
              <a:gd name="T12" fmla="*/ 54 w 186"/>
              <a:gd name="T13" fmla="*/ 76 h 185"/>
              <a:gd name="T14" fmla="*/ 54 w 186"/>
              <a:gd name="T15" fmla="*/ 33 h 185"/>
              <a:gd name="T16" fmla="*/ 54 w 186"/>
              <a:gd name="T17" fmla="*/ 76 h 185"/>
              <a:gd name="T18" fmla="*/ 137 w 186"/>
              <a:gd name="T19" fmla="*/ 93 h 185"/>
              <a:gd name="T20" fmla="*/ 146 w 186"/>
              <a:gd name="T21" fmla="*/ 84 h 185"/>
              <a:gd name="T22" fmla="*/ 139 w 186"/>
              <a:gd name="T23" fmla="*/ 79 h 185"/>
              <a:gd name="T24" fmla="*/ 135 w 186"/>
              <a:gd name="T25" fmla="*/ 93 h 185"/>
              <a:gd name="T26" fmla="*/ 69 w 186"/>
              <a:gd name="T27" fmla="*/ 169 h 185"/>
              <a:gd name="T28" fmla="*/ 65 w 186"/>
              <a:gd name="T29" fmla="*/ 176 h 185"/>
              <a:gd name="T30" fmla="*/ 75 w 186"/>
              <a:gd name="T31" fmla="*/ 181 h 185"/>
              <a:gd name="T32" fmla="*/ 76 w 186"/>
              <a:gd name="T33" fmla="*/ 172 h 185"/>
              <a:gd name="T34" fmla="*/ 54 w 186"/>
              <a:gd name="T35" fmla="*/ 152 h 185"/>
              <a:gd name="T36" fmla="*/ 51 w 186"/>
              <a:gd name="T37" fmla="*/ 162 h 185"/>
              <a:gd name="T38" fmla="*/ 57 w 186"/>
              <a:gd name="T39" fmla="*/ 164 h 185"/>
              <a:gd name="T40" fmla="*/ 58 w 186"/>
              <a:gd name="T41" fmla="*/ 156 h 185"/>
              <a:gd name="T42" fmla="*/ 142 w 186"/>
              <a:gd name="T43" fmla="*/ 172 h 185"/>
              <a:gd name="T44" fmla="*/ 144 w 186"/>
              <a:gd name="T45" fmla="*/ 180 h 185"/>
              <a:gd name="T46" fmla="*/ 154 w 186"/>
              <a:gd name="T47" fmla="*/ 175 h 185"/>
              <a:gd name="T48" fmla="*/ 149 w 186"/>
              <a:gd name="T49" fmla="*/ 168 h 185"/>
              <a:gd name="T50" fmla="*/ 153 w 186"/>
              <a:gd name="T51" fmla="*/ 66 h 185"/>
              <a:gd name="T52" fmla="*/ 155 w 186"/>
              <a:gd name="T53" fmla="*/ 74 h 185"/>
              <a:gd name="T54" fmla="*/ 165 w 186"/>
              <a:gd name="T55" fmla="*/ 68 h 185"/>
              <a:gd name="T56" fmla="*/ 160 w 186"/>
              <a:gd name="T57" fmla="*/ 61 h 185"/>
              <a:gd name="T58" fmla="*/ 179 w 186"/>
              <a:gd name="T59" fmla="*/ 49 h 185"/>
              <a:gd name="T60" fmla="*/ 173 w 186"/>
              <a:gd name="T61" fmla="*/ 57 h 185"/>
              <a:gd name="T62" fmla="*/ 179 w 186"/>
              <a:gd name="T63" fmla="*/ 58 h 185"/>
              <a:gd name="T64" fmla="*/ 185 w 186"/>
              <a:gd name="T65" fmla="*/ 51 h 185"/>
              <a:gd name="T66" fmla="*/ 157 w 186"/>
              <a:gd name="T67" fmla="*/ 150 h 185"/>
              <a:gd name="T68" fmla="*/ 157 w 186"/>
              <a:gd name="T69" fmla="*/ 157 h 185"/>
              <a:gd name="T70" fmla="*/ 161 w 186"/>
              <a:gd name="T71" fmla="*/ 162 h 185"/>
              <a:gd name="T72" fmla="*/ 166 w 186"/>
              <a:gd name="T73" fmla="*/ 154 h 185"/>
              <a:gd name="T74" fmla="*/ 160 w 186"/>
              <a:gd name="T75" fmla="*/ 145 h 185"/>
              <a:gd name="T76" fmla="*/ 137 w 186"/>
              <a:gd name="T77" fmla="*/ 105 h 185"/>
              <a:gd name="T78" fmla="*/ 129 w 186"/>
              <a:gd name="T79" fmla="*/ 106 h 185"/>
              <a:gd name="T80" fmla="*/ 136 w 186"/>
              <a:gd name="T81" fmla="*/ 118 h 185"/>
              <a:gd name="T82" fmla="*/ 140 w 186"/>
              <a:gd name="T83" fmla="*/ 112 h 185"/>
              <a:gd name="T84" fmla="*/ 118 w 186"/>
              <a:gd name="T85" fmla="*/ 177 h 185"/>
              <a:gd name="T86" fmla="*/ 118 w 186"/>
              <a:gd name="T87" fmla="*/ 185 h 185"/>
              <a:gd name="T88" fmla="*/ 127 w 186"/>
              <a:gd name="T89" fmla="*/ 184 h 185"/>
              <a:gd name="T90" fmla="*/ 126 w 186"/>
              <a:gd name="T91" fmla="*/ 176 h 185"/>
              <a:gd name="T92" fmla="*/ 151 w 186"/>
              <a:gd name="T93" fmla="*/ 124 h 185"/>
              <a:gd name="T94" fmla="*/ 145 w 186"/>
              <a:gd name="T95" fmla="*/ 130 h 185"/>
              <a:gd name="T96" fmla="*/ 153 w 186"/>
              <a:gd name="T97" fmla="*/ 138 h 185"/>
              <a:gd name="T98" fmla="*/ 157 w 186"/>
              <a:gd name="T99" fmla="*/ 131 h 185"/>
              <a:gd name="T100" fmla="*/ 0 w 186"/>
              <a:gd name="T101" fmla="*/ 55 h 185"/>
              <a:gd name="T102" fmla="*/ 109 w 186"/>
              <a:gd name="T103" fmla="*/ 55 h 185"/>
              <a:gd name="T104" fmla="*/ 54 w 186"/>
              <a:gd name="T105" fmla="*/ 132 h 185"/>
              <a:gd name="T106" fmla="*/ 8 w 186"/>
              <a:gd name="T107" fmla="*/ 55 h 185"/>
              <a:gd name="T108" fmla="*/ 101 w 186"/>
              <a:gd name="T109" fmla="*/ 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85">
                <a:moveTo>
                  <a:pt x="101" y="177"/>
                </a:moveTo>
                <a:cubicBezTo>
                  <a:pt x="98" y="177"/>
                  <a:pt x="95" y="176"/>
                  <a:pt x="92" y="176"/>
                </a:cubicBezTo>
                <a:cubicBezTo>
                  <a:pt x="90" y="176"/>
                  <a:pt x="88" y="177"/>
                  <a:pt x="88" y="180"/>
                </a:cubicBezTo>
                <a:cubicBezTo>
                  <a:pt x="87" y="182"/>
                  <a:pt x="89" y="184"/>
                  <a:pt x="91" y="184"/>
                </a:cubicBezTo>
                <a:cubicBezTo>
                  <a:pt x="94" y="185"/>
                  <a:pt x="97" y="185"/>
                  <a:pt x="100" y="185"/>
                </a:cubicBezTo>
                <a:cubicBezTo>
                  <a:pt x="100" y="185"/>
                  <a:pt x="101" y="185"/>
                  <a:pt x="101" y="185"/>
                </a:cubicBezTo>
                <a:cubicBezTo>
                  <a:pt x="103" y="185"/>
                  <a:pt x="105" y="184"/>
                  <a:pt x="105" y="181"/>
                </a:cubicBezTo>
                <a:cubicBezTo>
                  <a:pt x="105" y="179"/>
                  <a:pt x="103" y="177"/>
                  <a:pt x="101" y="177"/>
                </a:cubicBezTo>
                <a:close/>
                <a:moveTo>
                  <a:pt x="54" y="25"/>
                </a:moveTo>
                <a:cubicBezTo>
                  <a:pt x="38" y="25"/>
                  <a:pt x="25" y="38"/>
                  <a:pt x="25" y="55"/>
                </a:cubicBezTo>
                <a:cubicBezTo>
                  <a:pt x="25" y="71"/>
                  <a:pt x="38" y="84"/>
                  <a:pt x="54" y="84"/>
                </a:cubicBezTo>
                <a:cubicBezTo>
                  <a:pt x="71" y="84"/>
                  <a:pt x="84" y="71"/>
                  <a:pt x="84" y="55"/>
                </a:cubicBezTo>
                <a:cubicBezTo>
                  <a:pt x="84" y="38"/>
                  <a:pt x="71" y="25"/>
                  <a:pt x="54" y="25"/>
                </a:cubicBezTo>
                <a:close/>
                <a:moveTo>
                  <a:pt x="54" y="76"/>
                </a:moveTo>
                <a:cubicBezTo>
                  <a:pt x="43" y="76"/>
                  <a:pt x="33" y="66"/>
                  <a:pt x="33" y="55"/>
                </a:cubicBezTo>
                <a:cubicBezTo>
                  <a:pt x="33" y="43"/>
                  <a:pt x="43" y="33"/>
                  <a:pt x="54" y="33"/>
                </a:cubicBezTo>
                <a:cubicBezTo>
                  <a:pt x="66" y="33"/>
                  <a:pt x="76" y="43"/>
                  <a:pt x="76" y="55"/>
                </a:cubicBezTo>
                <a:cubicBezTo>
                  <a:pt x="76" y="66"/>
                  <a:pt x="66" y="76"/>
                  <a:pt x="54" y="76"/>
                </a:cubicBezTo>
                <a:close/>
                <a:moveTo>
                  <a:pt x="135" y="93"/>
                </a:moveTo>
                <a:cubicBezTo>
                  <a:pt x="136" y="93"/>
                  <a:pt x="137" y="93"/>
                  <a:pt x="137" y="93"/>
                </a:cubicBezTo>
                <a:cubicBezTo>
                  <a:pt x="139" y="93"/>
                  <a:pt x="140" y="92"/>
                  <a:pt x="141" y="91"/>
                </a:cubicBezTo>
                <a:cubicBezTo>
                  <a:pt x="142" y="89"/>
                  <a:pt x="144" y="87"/>
                  <a:pt x="146" y="84"/>
                </a:cubicBezTo>
                <a:cubicBezTo>
                  <a:pt x="147" y="83"/>
                  <a:pt x="147" y="80"/>
                  <a:pt x="145" y="79"/>
                </a:cubicBezTo>
                <a:cubicBezTo>
                  <a:pt x="144" y="77"/>
                  <a:pt x="141" y="77"/>
                  <a:pt x="139" y="79"/>
                </a:cubicBezTo>
                <a:cubicBezTo>
                  <a:pt x="137" y="82"/>
                  <a:pt x="135" y="84"/>
                  <a:pt x="134" y="87"/>
                </a:cubicBezTo>
                <a:cubicBezTo>
                  <a:pt x="133" y="89"/>
                  <a:pt x="133" y="91"/>
                  <a:pt x="135" y="93"/>
                </a:cubicBezTo>
                <a:close/>
                <a:moveTo>
                  <a:pt x="76" y="172"/>
                </a:moveTo>
                <a:cubicBezTo>
                  <a:pt x="74" y="172"/>
                  <a:pt x="71" y="170"/>
                  <a:pt x="69" y="169"/>
                </a:cubicBezTo>
                <a:cubicBezTo>
                  <a:pt x="67" y="168"/>
                  <a:pt x="64" y="169"/>
                  <a:pt x="63" y="171"/>
                </a:cubicBezTo>
                <a:cubicBezTo>
                  <a:pt x="62" y="173"/>
                  <a:pt x="63" y="175"/>
                  <a:pt x="65" y="176"/>
                </a:cubicBezTo>
                <a:cubicBezTo>
                  <a:pt x="67" y="178"/>
                  <a:pt x="70" y="179"/>
                  <a:pt x="73" y="180"/>
                </a:cubicBezTo>
                <a:cubicBezTo>
                  <a:pt x="74" y="181"/>
                  <a:pt x="74" y="181"/>
                  <a:pt x="75" y="181"/>
                </a:cubicBezTo>
                <a:cubicBezTo>
                  <a:pt x="76" y="181"/>
                  <a:pt x="78" y="180"/>
                  <a:pt x="79" y="178"/>
                </a:cubicBezTo>
                <a:cubicBezTo>
                  <a:pt x="80" y="176"/>
                  <a:pt x="78" y="173"/>
                  <a:pt x="76" y="172"/>
                </a:cubicBezTo>
                <a:close/>
                <a:moveTo>
                  <a:pt x="58" y="156"/>
                </a:moveTo>
                <a:cubicBezTo>
                  <a:pt x="58" y="154"/>
                  <a:pt x="57" y="152"/>
                  <a:pt x="54" y="152"/>
                </a:cubicBezTo>
                <a:cubicBezTo>
                  <a:pt x="52" y="152"/>
                  <a:pt x="50" y="154"/>
                  <a:pt x="50" y="156"/>
                </a:cubicBezTo>
                <a:cubicBezTo>
                  <a:pt x="50" y="156"/>
                  <a:pt x="50" y="159"/>
                  <a:pt x="51" y="162"/>
                </a:cubicBezTo>
                <a:cubicBezTo>
                  <a:pt x="52" y="163"/>
                  <a:pt x="53" y="164"/>
                  <a:pt x="55" y="164"/>
                </a:cubicBezTo>
                <a:cubicBezTo>
                  <a:pt x="56" y="164"/>
                  <a:pt x="56" y="164"/>
                  <a:pt x="57" y="164"/>
                </a:cubicBezTo>
                <a:cubicBezTo>
                  <a:pt x="59" y="163"/>
                  <a:pt x="60" y="161"/>
                  <a:pt x="59" y="159"/>
                </a:cubicBezTo>
                <a:cubicBezTo>
                  <a:pt x="59" y="157"/>
                  <a:pt x="59" y="156"/>
                  <a:pt x="58" y="156"/>
                </a:cubicBezTo>
                <a:close/>
                <a:moveTo>
                  <a:pt x="149" y="168"/>
                </a:moveTo>
                <a:cubicBezTo>
                  <a:pt x="147" y="170"/>
                  <a:pt x="145" y="171"/>
                  <a:pt x="142" y="172"/>
                </a:cubicBezTo>
                <a:cubicBezTo>
                  <a:pt x="140" y="173"/>
                  <a:pt x="139" y="175"/>
                  <a:pt x="140" y="177"/>
                </a:cubicBezTo>
                <a:cubicBezTo>
                  <a:pt x="141" y="179"/>
                  <a:pt x="142" y="180"/>
                  <a:pt x="144" y="180"/>
                </a:cubicBezTo>
                <a:cubicBezTo>
                  <a:pt x="144" y="180"/>
                  <a:pt x="145" y="180"/>
                  <a:pt x="145" y="180"/>
                </a:cubicBezTo>
                <a:cubicBezTo>
                  <a:pt x="149" y="178"/>
                  <a:pt x="151" y="177"/>
                  <a:pt x="154" y="175"/>
                </a:cubicBezTo>
                <a:cubicBezTo>
                  <a:pt x="156" y="174"/>
                  <a:pt x="156" y="171"/>
                  <a:pt x="155" y="169"/>
                </a:cubicBezTo>
                <a:cubicBezTo>
                  <a:pt x="154" y="167"/>
                  <a:pt x="151" y="167"/>
                  <a:pt x="149" y="168"/>
                </a:cubicBezTo>
                <a:close/>
                <a:moveTo>
                  <a:pt x="160" y="61"/>
                </a:moveTo>
                <a:cubicBezTo>
                  <a:pt x="157" y="62"/>
                  <a:pt x="155" y="64"/>
                  <a:pt x="153" y="66"/>
                </a:cubicBezTo>
                <a:cubicBezTo>
                  <a:pt x="151" y="68"/>
                  <a:pt x="150" y="70"/>
                  <a:pt x="152" y="72"/>
                </a:cubicBezTo>
                <a:cubicBezTo>
                  <a:pt x="153" y="73"/>
                  <a:pt x="154" y="74"/>
                  <a:pt x="155" y="74"/>
                </a:cubicBezTo>
                <a:cubicBezTo>
                  <a:pt x="156" y="74"/>
                  <a:pt x="157" y="73"/>
                  <a:pt x="158" y="73"/>
                </a:cubicBezTo>
                <a:cubicBezTo>
                  <a:pt x="160" y="71"/>
                  <a:pt x="162" y="69"/>
                  <a:pt x="165" y="68"/>
                </a:cubicBezTo>
                <a:cubicBezTo>
                  <a:pt x="167" y="66"/>
                  <a:pt x="167" y="64"/>
                  <a:pt x="166" y="62"/>
                </a:cubicBezTo>
                <a:cubicBezTo>
                  <a:pt x="164" y="60"/>
                  <a:pt x="162" y="59"/>
                  <a:pt x="160" y="61"/>
                </a:cubicBezTo>
                <a:close/>
                <a:moveTo>
                  <a:pt x="185" y="51"/>
                </a:moveTo>
                <a:cubicBezTo>
                  <a:pt x="184" y="49"/>
                  <a:pt x="181" y="48"/>
                  <a:pt x="179" y="49"/>
                </a:cubicBezTo>
                <a:cubicBezTo>
                  <a:pt x="179" y="49"/>
                  <a:pt x="177" y="50"/>
                  <a:pt x="175" y="51"/>
                </a:cubicBezTo>
                <a:cubicBezTo>
                  <a:pt x="173" y="52"/>
                  <a:pt x="172" y="55"/>
                  <a:pt x="173" y="57"/>
                </a:cubicBezTo>
                <a:cubicBezTo>
                  <a:pt x="174" y="58"/>
                  <a:pt x="176" y="59"/>
                  <a:pt x="177" y="59"/>
                </a:cubicBezTo>
                <a:cubicBezTo>
                  <a:pt x="178" y="59"/>
                  <a:pt x="179" y="59"/>
                  <a:pt x="179" y="58"/>
                </a:cubicBezTo>
                <a:cubicBezTo>
                  <a:pt x="181" y="57"/>
                  <a:pt x="183" y="56"/>
                  <a:pt x="183" y="56"/>
                </a:cubicBezTo>
                <a:cubicBezTo>
                  <a:pt x="185" y="55"/>
                  <a:pt x="186" y="53"/>
                  <a:pt x="185" y="51"/>
                </a:cubicBezTo>
                <a:close/>
                <a:moveTo>
                  <a:pt x="160" y="145"/>
                </a:moveTo>
                <a:cubicBezTo>
                  <a:pt x="158" y="145"/>
                  <a:pt x="157" y="147"/>
                  <a:pt x="157" y="150"/>
                </a:cubicBezTo>
                <a:cubicBezTo>
                  <a:pt x="157" y="151"/>
                  <a:pt x="157" y="152"/>
                  <a:pt x="157" y="154"/>
                </a:cubicBezTo>
                <a:cubicBezTo>
                  <a:pt x="157" y="155"/>
                  <a:pt x="157" y="156"/>
                  <a:pt x="157" y="157"/>
                </a:cubicBezTo>
                <a:cubicBezTo>
                  <a:pt x="157" y="159"/>
                  <a:pt x="158" y="161"/>
                  <a:pt x="161" y="162"/>
                </a:cubicBezTo>
                <a:cubicBezTo>
                  <a:pt x="161" y="162"/>
                  <a:pt x="161" y="162"/>
                  <a:pt x="161" y="162"/>
                </a:cubicBezTo>
                <a:cubicBezTo>
                  <a:pt x="163" y="162"/>
                  <a:pt x="165" y="160"/>
                  <a:pt x="165" y="158"/>
                </a:cubicBezTo>
                <a:cubicBezTo>
                  <a:pt x="166" y="157"/>
                  <a:pt x="166" y="155"/>
                  <a:pt x="166" y="154"/>
                </a:cubicBezTo>
                <a:cubicBezTo>
                  <a:pt x="166" y="152"/>
                  <a:pt x="166" y="150"/>
                  <a:pt x="165" y="148"/>
                </a:cubicBezTo>
                <a:cubicBezTo>
                  <a:pt x="165" y="146"/>
                  <a:pt x="163" y="144"/>
                  <a:pt x="160" y="145"/>
                </a:cubicBezTo>
                <a:close/>
                <a:moveTo>
                  <a:pt x="140" y="112"/>
                </a:moveTo>
                <a:cubicBezTo>
                  <a:pt x="138" y="110"/>
                  <a:pt x="138" y="107"/>
                  <a:pt x="137" y="105"/>
                </a:cubicBezTo>
                <a:cubicBezTo>
                  <a:pt x="137" y="103"/>
                  <a:pt x="135" y="101"/>
                  <a:pt x="133" y="101"/>
                </a:cubicBezTo>
                <a:cubicBezTo>
                  <a:pt x="130" y="102"/>
                  <a:pt x="129" y="104"/>
                  <a:pt x="129" y="106"/>
                </a:cubicBezTo>
                <a:cubicBezTo>
                  <a:pt x="129" y="109"/>
                  <a:pt x="130" y="113"/>
                  <a:pt x="132" y="116"/>
                </a:cubicBezTo>
                <a:cubicBezTo>
                  <a:pt x="133" y="117"/>
                  <a:pt x="134" y="118"/>
                  <a:pt x="136" y="118"/>
                </a:cubicBezTo>
                <a:cubicBezTo>
                  <a:pt x="137" y="118"/>
                  <a:pt x="137" y="118"/>
                  <a:pt x="138" y="118"/>
                </a:cubicBezTo>
                <a:cubicBezTo>
                  <a:pt x="140" y="116"/>
                  <a:pt x="141" y="114"/>
                  <a:pt x="140" y="112"/>
                </a:cubicBezTo>
                <a:close/>
                <a:moveTo>
                  <a:pt x="126" y="176"/>
                </a:moveTo>
                <a:cubicBezTo>
                  <a:pt x="124" y="176"/>
                  <a:pt x="121" y="177"/>
                  <a:pt x="118" y="177"/>
                </a:cubicBezTo>
                <a:cubicBezTo>
                  <a:pt x="116" y="177"/>
                  <a:pt x="114" y="179"/>
                  <a:pt x="114" y="181"/>
                </a:cubicBezTo>
                <a:cubicBezTo>
                  <a:pt x="114" y="184"/>
                  <a:pt x="116" y="185"/>
                  <a:pt x="118" y="185"/>
                </a:cubicBezTo>
                <a:cubicBezTo>
                  <a:pt x="118" y="185"/>
                  <a:pt x="118" y="185"/>
                  <a:pt x="118" y="185"/>
                </a:cubicBezTo>
                <a:cubicBezTo>
                  <a:pt x="121" y="185"/>
                  <a:pt x="125" y="185"/>
                  <a:pt x="127" y="184"/>
                </a:cubicBezTo>
                <a:cubicBezTo>
                  <a:pt x="130" y="184"/>
                  <a:pt x="131" y="182"/>
                  <a:pt x="131" y="180"/>
                </a:cubicBezTo>
                <a:cubicBezTo>
                  <a:pt x="131" y="177"/>
                  <a:pt x="129" y="176"/>
                  <a:pt x="126" y="176"/>
                </a:cubicBezTo>
                <a:close/>
                <a:moveTo>
                  <a:pt x="157" y="131"/>
                </a:moveTo>
                <a:cubicBezTo>
                  <a:pt x="155" y="128"/>
                  <a:pt x="153" y="126"/>
                  <a:pt x="151" y="124"/>
                </a:cubicBezTo>
                <a:cubicBezTo>
                  <a:pt x="149" y="122"/>
                  <a:pt x="146" y="122"/>
                  <a:pt x="145" y="124"/>
                </a:cubicBezTo>
                <a:cubicBezTo>
                  <a:pt x="143" y="125"/>
                  <a:pt x="143" y="128"/>
                  <a:pt x="145" y="130"/>
                </a:cubicBezTo>
                <a:cubicBezTo>
                  <a:pt x="147" y="132"/>
                  <a:pt x="149" y="134"/>
                  <a:pt x="150" y="136"/>
                </a:cubicBezTo>
                <a:cubicBezTo>
                  <a:pt x="151" y="137"/>
                  <a:pt x="152" y="138"/>
                  <a:pt x="153" y="138"/>
                </a:cubicBezTo>
                <a:cubicBezTo>
                  <a:pt x="154" y="138"/>
                  <a:pt x="155" y="137"/>
                  <a:pt x="156" y="137"/>
                </a:cubicBezTo>
                <a:cubicBezTo>
                  <a:pt x="158" y="135"/>
                  <a:pt x="158" y="133"/>
                  <a:pt x="157" y="131"/>
                </a:cubicBezTo>
                <a:close/>
                <a:moveTo>
                  <a:pt x="54" y="0"/>
                </a:moveTo>
                <a:cubicBezTo>
                  <a:pt x="24" y="0"/>
                  <a:pt x="0" y="24"/>
                  <a:pt x="0" y="55"/>
                </a:cubicBezTo>
                <a:cubicBezTo>
                  <a:pt x="0" y="100"/>
                  <a:pt x="54" y="143"/>
                  <a:pt x="54" y="143"/>
                </a:cubicBezTo>
                <a:cubicBezTo>
                  <a:pt x="54" y="143"/>
                  <a:pt x="109" y="100"/>
                  <a:pt x="109" y="55"/>
                </a:cubicBezTo>
                <a:cubicBezTo>
                  <a:pt x="109" y="24"/>
                  <a:pt x="85" y="0"/>
                  <a:pt x="54" y="0"/>
                </a:cubicBezTo>
                <a:close/>
                <a:moveTo>
                  <a:pt x="54" y="132"/>
                </a:moveTo>
                <a:cubicBezTo>
                  <a:pt x="49" y="128"/>
                  <a:pt x="41" y="120"/>
                  <a:pt x="33" y="111"/>
                </a:cubicBezTo>
                <a:cubicBezTo>
                  <a:pt x="22" y="97"/>
                  <a:pt x="8" y="76"/>
                  <a:pt x="8" y="55"/>
                </a:cubicBezTo>
                <a:cubicBezTo>
                  <a:pt x="8" y="29"/>
                  <a:pt x="29" y="8"/>
                  <a:pt x="54" y="8"/>
                </a:cubicBezTo>
                <a:cubicBezTo>
                  <a:pt x="80" y="8"/>
                  <a:pt x="101" y="29"/>
                  <a:pt x="101" y="55"/>
                </a:cubicBezTo>
                <a:cubicBezTo>
                  <a:pt x="101" y="87"/>
                  <a:pt x="68" y="120"/>
                  <a:pt x="54" y="132"/>
                </a:cubicBezTo>
                <a:close/>
              </a:path>
            </a:pathLst>
          </a:custGeom>
          <a:solidFill>
            <a:schemeClr val="accent5"/>
          </a:solidFill>
          <a:ln>
            <a:solidFill>
              <a:schemeClr val="bg2"/>
            </a:solidFill>
          </a:ln>
        </p:spPr>
        <p:txBody>
          <a:bodyPr vert="horz" wrap="square" lIns="68580" tIns="34290" rIns="68580" bIns="34290" numCol="1" anchor="t" anchorCtr="0" compatLnSpc="1">
            <a:prstTxWarp prst="textNoShape">
              <a:avLst/>
            </a:prstTxWarp>
          </a:bodyPr>
          <a:lstStyle/>
          <a:p>
            <a:endParaRPr lang="en-US" sz="1350"/>
          </a:p>
        </p:txBody>
      </p:sp>
      <p:sp>
        <p:nvSpPr>
          <p:cNvPr id="7" name="Freeform 153">
            <a:extLst>
              <a:ext uri="{FF2B5EF4-FFF2-40B4-BE49-F238E27FC236}">
                <a16:creationId xmlns:a16="http://schemas.microsoft.com/office/drawing/2014/main" id="{0B9D1F6B-2648-ABBE-0966-33BC963146FE}"/>
              </a:ext>
            </a:extLst>
          </p:cNvPr>
          <p:cNvSpPr>
            <a:spLocks noEditPoints="1"/>
          </p:cNvSpPr>
          <p:nvPr/>
        </p:nvSpPr>
        <p:spPr bwMode="auto">
          <a:xfrm>
            <a:off x="902758" y="4230465"/>
            <a:ext cx="472729" cy="432048"/>
          </a:xfrm>
          <a:custGeom>
            <a:avLst/>
            <a:gdLst>
              <a:gd name="T0" fmla="*/ 139 w 185"/>
              <a:gd name="T1" fmla="*/ 104 h 169"/>
              <a:gd name="T2" fmla="*/ 151 w 185"/>
              <a:gd name="T3" fmla="*/ 64 h 169"/>
              <a:gd name="T4" fmla="*/ 138 w 185"/>
              <a:gd name="T5" fmla="*/ 12 h 169"/>
              <a:gd name="T6" fmla="*/ 109 w 185"/>
              <a:gd name="T7" fmla="*/ 12 h 169"/>
              <a:gd name="T8" fmla="*/ 113 w 185"/>
              <a:gd name="T9" fmla="*/ 20 h 169"/>
              <a:gd name="T10" fmla="*/ 134 w 185"/>
              <a:gd name="T11" fmla="*/ 19 h 169"/>
              <a:gd name="T12" fmla="*/ 144 w 185"/>
              <a:gd name="T13" fmla="*/ 59 h 169"/>
              <a:gd name="T14" fmla="*/ 143 w 185"/>
              <a:gd name="T15" fmla="*/ 76 h 169"/>
              <a:gd name="T16" fmla="*/ 141 w 185"/>
              <a:gd name="T17" fmla="*/ 78 h 169"/>
              <a:gd name="T18" fmla="*/ 152 w 185"/>
              <a:gd name="T19" fmla="*/ 132 h 169"/>
              <a:gd name="T20" fmla="*/ 150 w 185"/>
              <a:gd name="T21" fmla="*/ 152 h 169"/>
              <a:gd name="T22" fmla="*/ 181 w 185"/>
              <a:gd name="T23" fmla="*/ 161 h 169"/>
              <a:gd name="T24" fmla="*/ 155 w 185"/>
              <a:gd name="T25" fmla="*/ 124 h 169"/>
              <a:gd name="T26" fmla="*/ 92 w 185"/>
              <a:gd name="T27" fmla="*/ 106 h 169"/>
              <a:gd name="T28" fmla="*/ 104 w 185"/>
              <a:gd name="T29" fmla="*/ 61 h 169"/>
              <a:gd name="T30" fmla="*/ 91 w 185"/>
              <a:gd name="T31" fmla="*/ 3 h 169"/>
              <a:gd name="T32" fmla="*/ 57 w 185"/>
              <a:gd name="T33" fmla="*/ 5 h 169"/>
              <a:gd name="T34" fmla="*/ 39 w 185"/>
              <a:gd name="T35" fmla="*/ 61 h 169"/>
              <a:gd name="T36" fmla="*/ 50 w 185"/>
              <a:gd name="T37" fmla="*/ 106 h 169"/>
              <a:gd name="T38" fmla="*/ 0 w 185"/>
              <a:gd name="T39" fmla="*/ 165 h 169"/>
              <a:gd name="T40" fmla="*/ 139 w 185"/>
              <a:gd name="T41" fmla="*/ 169 h 169"/>
              <a:gd name="T42" fmla="*/ 109 w 185"/>
              <a:gd name="T43" fmla="*/ 128 h 169"/>
              <a:gd name="T44" fmla="*/ 36 w 185"/>
              <a:gd name="T45" fmla="*/ 136 h 169"/>
              <a:gd name="T46" fmla="*/ 49 w 185"/>
              <a:gd name="T47" fmla="*/ 78 h 169"/>
              <a:gd name="T48" fmla="*/ 47 w 185"/>
              <a:gd name="T49" fmla="*/ 76 h 169"/>
              <a:gd name="T50" fmla="*/ 47 w 185"/>
              <a:gd name="T51" fmla="*/ 57 h 169"/>
              <a:gd name="T52" fmla="*/ 60 w 185"/>
              <a:gd name="T53" fmla="*/ 13 h 169"/>
              <a:gd name="T54" fmla="*/ 77 w 185"/>
              <a:gd name="T55" fmla="*/ 9 h 169"/>
              <a:gd name="T56" fmla="*/ 97 w 185"/>
              <a:gd name="T57" fmla="*/ 25 h 169"/>
              <a:gd name="T58" fmla="*/ 96 w 185"/>
              <a:gd name="T59" fmla="*/ 63 h 169"/>
              <a:gd name="T60" fmla="*/ 95 w 185"/>
              <a:gd name="T61" fmla="*/ 77 h 169"/>
              <a:gd name="T62" fmla="*/ 84 w 185"/>
              <a:gd name="T63" fmla="*/ 106 h 169"/>
              <a:gd name="T64" fmla="*/ 134 w 185"/>
              <a:gd name="T65" fmla="*/ 16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69">
                <a:moveTo>
                  <a:pt x="155" y="124"/>
                </a:moveTo>
                <a:cubicBezTo>
                  <a:pt x="155" y="124"/>
                  <a:pt x="139" y="120"/>
                  <a:pt x="139" y="104"/>
                </a:cubicBezTo>
                <a:cubicBezTo>
                  <a:pt x="139" y="90"/>
                  <a:pt x="146" y="85"/>
                  <a:pt x="149" y="82"/>
                </a:cubicBezTo>
                <a:cubicBezTo>
                  <a:pt x="149" y="82"/>
                  <a:pt x="154" y="78"/>
                  <a:pt x="151" y="64"/>
                </a:cubicBezTo>
                <a:cubicBezTo>
                  <a:pt x="156" y="56"/>
                  <a:pt x="158" y="43"/>
                  <a:pt x="151" y="28"/>
                </a:cubicBezTo>
                <a:cubicBezTo>
                  <a:pt x="148" y="19"/>
                  <a:pt x="143" y="14"/>
                  <a:pt x="138" y="12"/>
                </a:cubicBezTo>
                <a:cubicBezTo>
                  <a:pt x="134" y="9"/>
                  <a:pt x="129" y="9"/>
                  <a:pt x="125" y="9"/>
                </a:cubicBezTo>
                <a:cubicBezTo>
                  <a:pt x="119" y="9"/>
                  <a:pt x="113" y="10"/>
                  <a:pt x="109" y="12"/>
                </a:cubicBezTo>
                <a:cubicBezTo>
                  <a:pt x="110" y="14"/>
                  <a:pt x="111" y="16"/>
                  <a:pt x="112" y="19"/>
                </a:cubicBezTo>
                <a:cubicBezTo>
                  <a:pt x="112" y="19"/>
                  <a:pt x="113" y="19"/>
                  <a:pt x="113" y="20"/>
                </a:cubicBezTo>
                <a:cubicBezTo>
                  <a:pt x="115" y="19"/>
                  <a:pt x="120" y="17"/>
                  <a:pt x="125" y="17"/>
                </a:cubicBezTo>
                <a:cubicBezTo>
                  <a:pt x="128" y="17"/>
                  <a:pt x="131" y="18"/>
                  <a:pt x="134" y="19"/>
                </a:cubicBezTo>
                <a:cubicBezTo>
                  <a:pt x="136" y="20"/>
                  <a:pt x="140" y="23"/>
                  <a:pt x="144" y="32"/>
                </a:cubicBezTo>
                <a:cubicBezTo>
                  <a:pt x="149" y="44"/>
                  <a:pt x="147" y="54"/>
                  <a:pt x="144" y="59"/>
                </a:cubicBezTo>
                <a:cubicBezTo>
                  <a:pt x="142" y="61"/>
                  <a:pt x="142" y="63"/>
                  <a:pt x="142" y="66"/>
                </a:cubicBezTo>
                <a:cubicBezTo>
                  <a:pt x="144" y="73"/>
                  <a:pt x="143" y="76"/>
                  <a:pt x="143" y="76"/>
                </a:cubicBezTo>
                <a:cubicBezTo>
                  <a:pt x="142" y="76"/>
                  <a:pt x="142" y="77"/>
                  <a:pt x="142" y="77"/>
                </a:cubicBezTo>
                <a:cubicBezTo>
                  <a:pt x="142" y="77"/>
                  <a:pt x="141" y="78"/>
                  <a:pt x="141" y="78"/>
                </a:cubicBezTo>
                <a:cubicBezTo>
                  <a:pt x="137" y="82"/>
                  <a:pt x="130" y="89"/>
                  <a:pt x="130" y="104"/>
                </a:cubicBezTo>
                <a:cubicBezTo>
                  <a:pt x="130" y="122"/>
                  <a:pt x="144" y="130"/>
                  <a:pt x="152" y="132"/>
                </a:cubicBezTo>
                <a:cubicBezTo>
                  <a:pt x="163" y="135"/>
                  <a:pt x="174" y="140"/>
                  <a:pt x="176" y="152"/>
                </a:cubicBezTo>
                <a:cubicBezTo>
                  <a:pt x="150" y="152"/>
                  <a:pt x="150" y="152"/>
                  <a:pt x="150" y="152"/>
                </a:cubicBezTo>
                <a:cubicBezTo>
                  <a:pt x="150" y="155"/>
                  <a:pt x="151" y="158"/>
                  <a:pt x="151" y="161"/>
                </a:cubicBezTo>
                <a:cubicBezTo>
                  <a:pt x="181" y="161"/>
                  <a:pt x="181" y="161"/>
                  <a:pt x="181" y="161"/>
                </a:cubicBezTo>
                <a:cubicBezTo>
                  <a:pt x="185" y="161"/>
                  <a:pt x="185" y="157"/>
                  <a:pt x="185" y="157"/>
                </a:cubicBezTo>
                <a:cubicBezTo>
                  <a:pt x="185" y="134"/>
                  <a:pt x="164" y="127"/>
                  <a:pt x="155" y="124"/>
                </a:cubicBezTo>
                <a:close/>
                <a:moveTo>
                  <a:pt x="109" y="128"/>
                </a:moveTo>
                <a:cubicBezTo>
                  <a:pt x="109" y="128"/>
                  <a:pt x="92" y="124"/>
                  <a:pt x="92" y="106"/>
                </a:cubicBezTo>
                <a:cubicBezTo>
                  <a:pt x="92" y="91"/>
                  <a:pt x="99" y="85"/>
                  <a:pt x="102" y="82"/>
                </a:cubicBezTo>
                <a:cubicBezTo>
                  <a:pt x="102" y="82"/>
                  <a:pt x="108" y="77"/>
                  <a:pt x="104" y="61"/>
                </a:cubicBezTo>
                <a:cubicBezTo>
                  <a:pt x="110" y="53"/>
                  <a:pt x="111" y="38"/>
                  <a:pt x="105" y="22"/>
                </a:cubicBezTo>
                <a:cubicBezTo>
                  <a:pt x="100" y="12"/>
                  <a:pt x="96" y="7"/>
                  <a:pt x="91" y="3"/>
                </a:cubicBezTo>
                <a:cubicBezTo>
                  <a:pt x="87" y="1"/>
                  <a:pt x="82" y="0"/>
                  <a:pt x="77" y="0"/>
                </a:cubicBezTo>
                <a:cubicBezTo>
                  <a:pt x="69" y="0"/>
                  <a:pt x="60" y="3"/>
                  <a:pt x="57" y="5"/>
                </a:cubicBezTo>
                <a:cubicBezTo>
                  <a:pt x="47" y="10"/>
                  <a:pt x="41" y="13"/>
                  <a:pt x="35" y="28"/>
                </a:cubicBezTo>
                <a:cubicBezTo>
                  <a:pt x="30" y="40"/>
                  <a:pt x="36" y="54"/>
                  <a:pt x="39" y="61"/>
                </a:cubicBezTo>
                <a:cubicBezTo>
                  <a:pt x="35" y="76"/>
                  <a:pt x="41" y="82"/>
                  <a:pt x="41" y="82"/>
                </a:cubicBezTo>
                <a:cubicBezTo>
                  <a:pt x="43" y="85"/>
                  <a:pt x="50" y="91"/>
                  <a:pt x="50" y="106"/>
                </a:cubicBezTo>
                <a:cubicBezTo>
                  <a:pt x="50" y="124"/>
                  <a:pt x="33" y="128"/>
                  <a:pt x="33" y="128"/>
                </a:cubicBezTo>
                <a:cubicBezTo>
                  <a:pt x="22" y="132"/>
                  <a:pt x="0" y="140"/>
                  <a:pt x="0" y="165"/>
                </a:cubicBezTo>
                <a:cubicBezTo>
                  <a:pt x="0" y="165"/>
                  <a:pt x="0" y="169"/>
                  <a:pt x="4" y="169"/>
                </a:cubicBezTo>
                <a:cubicBezTo>
                  <a:pt x="139" y="169"/>
                  <a:pt x="139" y="169"/>
                  <a:pt x="139" y="169"/>
                </a:cubicBezTo>
                <a:cubicBezTo>
                  <a:pt x="143" y="169"/>
                  <a:pt x="143" y="165"/>
                  <a:pt x="143" y="165"/>
                </a:cubicBezTo>
                <a:cubicBezTo>
                  <a:pt x="143" y="140"/>
                  <a:pt x="120" y="132"/>
                  <a:pt x="109" y="128"/>
                </a:cubicBezTo>
                <a:close/>
                <a:moveTo>
                  <a:pt x="8" y="161"/>
                </a:moveTo>
                <a:cubicBezTo>
                  <a:pt x="10" y="146"/>
                  <a:pt x="23" y="140"/>
                  <a:pt x="36" y="136"/>
                </a:cubicBezTo>
                <a:cubicBezTo>
                  <a:pt x="44" y="134"/>
                  <a:pt x="59" y="125"/>
                  <a:pt x="59" y="106"/>
                </a:cubicBezTo>
                <a:cubicBezTo>
                  <a:pt x="59" y="90"/>
                  <a:pt x="52" y="82"/>
                  <a:pt x="49" y="78"/>
                </a:cubicBezTo>
                <a:cubicBezTo>
                  <a:pt x="48" y="78"/>
                  <a:pt x="48" y="77"/>
                  <a:pt x="47" y="77"/>
                </a:cubicBezTo>
                <a:cubicBezTo>
                  <a:pt x="47" y="77"/>
                  <a:pt x="47" y="76"/>
                  <a:pt x="47" y="76"/>
                </a:cubicBezTo>
                <a:cubicBezTo>
                  <a:pt x="47" y="76"/>
                  <a:pt x="45" y="72"/>
                  <a:pt x="47" y="63"/>
                </a:cubicBezTo>
                <a:cubicBezTo>
                  <a:pt x="48" y="61"/>
                  <a:pt x="48" y="59"/>
                  <a:pt x="47" y="57"/>
                </a:cubicBezTo>
                <a:cubicBezTo>
                  <a:pt x="45" y="53"/>
                  <a:pt x="39" y="40"/>
                  <a:pt x="43" y="31"/>
                </a:cubicBezTo>
                <a:cubicBezTo>
                  <a:pt x="48" y="19"/>
                  <a:pt x="52" y="17"/>
                  <a:pt x="60" y="13"/>
                </a:cubicBezTo>
                <a:cubicBezTo>
                  <a:pt x="61" y="13"/>
                  <a:pt x="61" y="13"/>
                  <a:pt x="62" y="12"/>
                </a:cubicBezTo>
                <a:cubicBezTo>
                  <a:pt x="64" y="11"/>
                  <a:pt x="70" y="9"/>
                  <a:pt x="77" y="9"/>
                </a:cubicBezTo>
                <a:cubicBezTo>
                  <a:pt x="81" y="9"/>
                  <a:pt x="84" y="9"/>
                  <a:pt x="87" y="11"/>
                </a:cubicBezTo>
                <a:cubicBezTo>
                  <a:pt x="90" y="13"/>
                  <a:pt x="93" y="16"/>
                  <a:pt x="97" y="25"/>
                </a:cubicBezTo>
                <a:cubicBezTo>
                  <a:pt x="103" y="39"/>
                  <a:pt x="101" y="51"/>
                  <a:pt x="97" y="56"/>
                </a:cubicBezTo>
                <a:cubicBezTo>
                  <a:pt x="96" y="58"/>
                  <a:pt x="95" y="61"/>
                  <a:pt x="96" y="63"/>
                </a:cubicBezTo>
                <a:cubicBezTo>
                  <a:pt x="98" y="72"/>
                  <a:pt x="96" y="75"/>
                  <a:pt x="96" y="76"/>
                </a:cubicBezTo>
                <a:cubicBezTo>
                  <a:pt x="96" y="76"/>
                  <a:pt x="95" y="76"/>
                  <a:pt x="95" y="77"/>
                </a:cubicBezTo>
                <a:cubicBezTo>
                  <a:pt x="95" y="77"/>
                  <a:pt x="94" y="78"/>
                  <a:pt x="94" y="78"/>
                </a:cubicBezTo>
                <a:cubicBezTo>
                  <a:pt x="90" y="82"/>
                  <a:pt x="84" y="90"/>
                  <a:pt x="84" y="106"/>
                </a:cubicBezTo>
                <a:cubicBezTo>
                  <a:pt x="84" y="125"/>
                  <a:pt x="99" y="134"/>
                  <a:pt x="107" y="136"/>
                </a:cubicBezTo>
                <a:cubicBezTo>
                  <a:pt x="119" y="140"/>
                  <a:pt x="132" y="146"/>
                  <a:pt x="134" y="161"/>
                </a:cubicBezTo>
                <a:lnTo>
                  <a:pt x="8" y="161"/>
                </a:lnTo>
                <a:close/>
              </a:path>
            </a:pathLst>
          </a:custGeom>
          <a:solidFill>
            <a:schemeClr val="accent5"/>
          </a:solidFill>
          <a:ln>
            <a:solidFill>
              <a:schemeClr val="bg2"/>
            </a:solidFill>
          </a:ln>
        </p:spPr>
        <p:txBody>
          <a:bodyPr vert="horz" wrap="square" lIns="68580" tIns="34290" rIns="68580" bIns="34290" numCol="1" anchor="t" anchorCtr="0" compatLnSpc="1">
            <a:prstTxWarp prst="textNoShape">
              <a:avLst/>
            </a:prstTxWarp>
          </a:bodyPr>
          <a:lstStyle/>
          <a:p>
            <a:endParaRPr lang="en-US" sz="1350"/>
          </a:p>
        </p:txBody>
      </p:sp>
      <p:sp>
        <p:nvSpPr>
          <p:cNvPr id="8" name="ZoneTexte 7">
            <a:extLst>
              <a:ext uri="{FF2B5EF4-FFF2-40B4-BE49-F238E27FC236}">
                <a16:creationId xmlns:a16="http://schemas.microsoft.com/office/drawing/2014/main" id="{4A4DA79C-D42A-D6F2-4A31-43337D87D8B2}"/>
              </a:ext>
            </a:extLst>
          </p:cNvPr>
          <p:cNvSpPr txBox="1"/>
          <p:nvPr/>
        </p:nvSpPr>
        <p:spPr>
          <a:xfrm>
            <a:off x="436295" y="3805971"/>
            <a:ext cx="6552728" cy="369332"/>
          </a:xfrm>
          <a:prstGeom prst="rect">
            <a:avLst/>
          </a:prstGeom>
          <a:noFill/>
        </p:spPr>
        <p:txBody>
          <a:bodyPr wrap="square" rtlCol="0">
            <a:spAutoFit/>
          </a:bodyPr>
          <a:lstStyle/>
          <a:p>
            <a:r>
              <a:rPr lang="fr-FR" b="1"/>
              <a:t>Une offre structurée autour de </a:t>
            </a:r>
            <a:r>
              <a:rPr lang="fr-FR" b="1">
                <a:solidFill>
                  <a:schemeClr val="bg2"/>
                </a:solidFill>
              </a:rPr>
              <a:t>3 problématiques clés  </a:t>
            </a:r>
          </a:p>
        </p:txBody>
      </p:sp>
    </p:spTree>
    <p:extLst>
      <p:ext uri="{BB962C8B-B14F-4D97-AF65-F5344CB8AC3E}">
        <p14:creationId xmlns:p14="http://schemas.microsoft.com/office/powerpoint/2010/main" val="198737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4F12B-E64D-4536-B35D-D4010B739BCC}"/>
              </a:ext>
            </a:extLst>
          </p:cNvPr>
          <p:cNvSpPr>
            <a:spLocks noGrp="1"/>
          </p:cNvSpPr>
          <p:nvPr>
            <p:ph type="title"/>
          </p:nvPr>
        </p:nvSpPr>
        <p:spPr/>
        <p:txBody>
          <a:bodyPr/>
          <a:lstStyle/>
          <a:p>
            <a:r>
              <a:rPr lang="fr-FR" dirty="0">
                <a:solidFill>
                  <a:schemeClr val="bg1"/>
                </a:solidFill>
              </a:rPr>
              <a:t>02. </a:t>
            </a:r>
            <a:r>
              <a:rPr lang="fr-FR" b="1" dirty="0"/>
              <a:t>Un conseil personnalisé, de proximité et multicanal</a:t>
            </a:r>
          </a:p>
        </p:txBody>
      </p:sp>
      <p:sp>
        <p:nvSpPr>
          <p:cNvPr id="3" name="Espace réservé de la date 2">
            <a:extLst>
              <a:ext uri="{FF2B5EF4-FFF2-40B4-BE49-F238E27FC236}">
                <a16:creationId xmlns:a16="http://schemas.microsoft.com/office/drawing/2014/main" id="{CAF4C2E2-17B2-4C94-ABD2-B8C37F8F0F38}"/>
              </a:ext>
            </a:extLst>
          </p:cNvPr>
          <p:cNvSpPr>
            <a:spLocks noGrp="1"/>
          </p:cNvSpPr>
          <p:nvPr>
            <p:ph type="dt" sz="half" idx="10"/>
          </p:nvPr>
        </p:nvSpPr>
        <p:spPr/>
        <p:txBody>
          <a:bodyPr/>
          <a:lstStyle/>
          <a:p>
            <a:r>
              <a:rPr lang="fr-FR"/>
              <a:t>00/00/0000</a:t>
            </a:r>
          </a:p>
        </p:txBody>
      </p:sp>
      <p:pic>
        <p:nvPicPr>
          <p:cNvPr id="3074" name="Picture 2" descr="Un plan de communication multicanal cohérent et efficace">
            <a:extLst>
              <a:ext uri="{FF2B5EF4-FFF2-40B4-BE49-F238E27FC236}">
                <a16:creationId xmlns:a16="http://schemas.microsoft.com/office/drawing/2014/main" id="{A1D6A74A-6E21-7639-719F-D4394CAED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576" y="3429000"/>
            <a:ext cx="5715285" cy="334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5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1067" y="367165"/>
            <a:ext cx="8113228" cy="1124712"/>
          </a:xfrm>
        </p:spPr>
        <p:txBody>
          <a:bodyPr>
            <a:normAutofit/>
          </a:bodyPr>
          <a:lstStyle/>
          <a:p>
            <a:pPr>
              <a:lnSpc>
                <a:spcPct val="100000"/>
              </a:lnSpc>
            </a:pPr>
            <a:r>
              <a:rPr lang="fr-FR" sz="2800" dirty="0"/>
              <a:t>Une offre </a:t>
            </a:r>
            <a:r>
              <a:rPr lang="fr-FR" sz="2800" dirty="0">
                <a:solidFill>
                  <a:schemeClr val="bg2"/>
                </a:solidFill>
              </a:rPr>
              <a:t>multicanale …</a:t>
            </a:r>
            <a:endParaRPr lang="fr-FR" sz="2800" dirty="0">
              <a:solidFill>
                <a:schemeClr val="bg2"/>
              </a:solidFill>
              <a:latin typeface="Arial" panose="020B0604020202020204" pitchFamily="34" charset="0"/>
            </a:endParaRPr>
          </a:p>
        </p:txBody>
      </p:sp>
      <p:sp>
        <p:nvSpPr>
          <p:cNvPr id="5" name="Espace réservé du numéro de diapositive 4"/>
          <p:cNvSpPr>
            <a:spLocks noGrp="1"/>
          </p:cNvSpPr>
          <p:nvPr>
            <p:ph type="sldNum" sz="quarter" idx="12"/>
          </p:nvPr>
        </p:nvSpPr>
        <p:spPr bwMode="gray">
          <a:xfrm>
            <a:off x="8778875" y="130629"/>
            <a:ext cx="730250" cy="274320"/>
          </a:xfrm>
          <a:prstGeom prst="rect">
            <a:avLst/>
          </a:prstGeom>
        </p:spPr>
        <p:txBody>
          <a:bodyPr vert="horz" lIns="0" tIns="0" rIns="0" bIns="0" rtlCol="0" anchor="t" anchorCtr="0">
            <a:noAutofit/>
          </a:bodyPr>
          <a:lstStyle>
            <a:defPPr>
              <a:defRPr lang="fr-FR"/>
            </a:defPPr>
            <a:lvl1pPr marL="0" algn="l" defTabSz="914400" rtl="0" eaLnBrk="1" latinLnBrk="0" hangingPunct="1">
              <a:defRPr sz="750" b="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8</a:t>
            </a:fld>
            <a:endParaRPr lang="en-US" dirty="0"/>
          </a:p>
        </p:txBody>
      </p:sp>
      <p:sp>
        <p:nvSpPr>
          <p:cNvPr id="17" name="ZoneTexte 16"/>
          <p:cNvSpPr txBox="1"/>
          <p:nvPr/>
        </p:nvSpPr>
        <p:spPr>
          <a:xfrm>
            <a:off x="339769" y="1693889"/>
            <a:ext cx="5486662" cy="3693319"/>
          </a:xfrm>
          <a:prstGeom prst="rect">
            <a:avLst/>
          </a:prstGeom>
          <a:noFill/>
        </p:spPr>
        <p:txBody>
          <a:bodyPr wrap="square" rtlCol="0">
            <a:spAutoFit/>
          </a:bodyPr>
          <a:lstStyle/>
          <a:p>
            <a:pPr marL="536575" indent="-536575"/>
            <a:r>
              <a:rPr lang="fr-FR" sz="2400" dirty="0"/>
              <a:t>1#</a:t>
            </a:r>
            <a:r>
              <a:rPr lang="fr-FR" dirty="0"/>
              <a:t>   Des services </a:t>
            </a:r>
            <a:r>
              <a:rPr lang="fr-FR" sz="2400" b="1" dirty="0"/>
              <a:t>en libre service sur internet  sur </a:t>
            </a:r>
            <a:r>
              <a:rPr lang="fr-FR" sz="2400" dirty="0"/>
              <a:t> </a:t>
            </a:r>
            <a:r>
              <a:rPr lang="fr-FR" sz="2400" dirty="0">
                <a:hlinkClick r:id="rId2"/>
              </a:rPr>
              <a:t>www.apec.fr</a:t>
            </a:r>
            <a:r>
              <a:rPr lang="fr-FR" sz="2400" dirty="0"/>
              <a:t> </a:t>
            </a:r>
          </a:p>
          <a:p>
            <a:endParaRPr lang="fr-FR" dirty="0"/>
          </a:p>
          <a:p>
            <a:endParaRPr lang="fr-FR" dirty="0"/>
          </a:p>
          <a:p>
            <a:pPr marL="447675" indent="-447675"/>
            <a:r>
              <a:rPr lang="fr-FR" sz="2400" dirty="0">
                <a:solidFill>
                  <a:schemeClr val="bg2"/>
                </a:solidFill>
              </a:rPr>
              <a:t>2#</a:t>
            </a:r>
            <a:r>
              <a:rPr lang="fr-FR" dirty="0">
                <a:solidFill>
                  <a:schemeClr val="bg2"/>
                </a:solidFill>
              </a:rPr>
              <a:t>   </a:t>
            </a:r>
            <a:r>
              <a:rPr lang="fr-FR" dirty="0"/>
              <a:t>Des services à </a:t>
            </a:r>
            <a:r>
              <a:rPr lang="fr-FR" sz="2400" b="1" dirty="0">
                <a:solidFill>
                  <a:schemeClr val="bg2"/>
                </a:solidFill>
              </a:rPr>
              <a:t>distance par téléphone ou en </a:t>
            </a:r>
            <a:r>
              <a:rPr lang="fr-FR" sz="2400" b="1" dirty="0" err="1">
                <a:solidFill>
                  <a:schemeClr val="bg2"/>
                </a:solidFill>
              </a:rPr>
              <a:t>visio</a:t>
            </a:r>
            <a:endParaRPr lang="fr-FR" sz="2400" b="1" dirty="0">
              <a:solidFill>
                <a:schemeClr val="bg2"/>
              </a:solidFill>
            </a:endParaRPr>
          </a:p>
          <a:p>
            <a:endParaRPr lang="fr-FR" dirty="0"/>
          </a:p>
          <a:p>
            <a:endParaRPr lang="fr-FR" dirty="0"/>
          </a:p>
          <a:p>
            <a:pPr marL="542925" indent="-542925">
              <a:tabLst>
                <a:tab pos="542925" algn="l"/>
              </a:tabLst>
            </a:pPr>
            <a:r>
              <a:rPr lang="fr-FR" sz="2400" b="1" dirty="0">
                <a:solidFill>
                  <a:srgbClr val="FF531F"/>
                </a:solidFill>
              </a:rPr>
              <a:t>3#   </a:t>
            </a:r>
            <a:r>
              <a:rPr lang="fr-FR" dirty="0"/>
              <a:t>Des services  de </a:t>
            </a:r>
            <a:r>
              <a:rPr lang="fr-FR" sz="2400" b="1" dirty="0">
                <a:solidFill>
                  <a:srgbClr val="FF531F"/>
                </a:solidFill>
              </a:rPr>
              <a:t>conseil de proximité</a:t>
            </a:r>
            <a:r>
              <a:rPr lang="fr-FR" dirty="0">
                <a:solidFill>
                  <a:srgbClr val="FF531F"/>
                </a:solidFill>
              </a:rPr>
              <a:t>,</a:t>
            </a:r>
            <a:r>
              <a:rPr lang="fr-FR" dirty="0"/>
              <a:t> en  face à face  ou en collectif dans nos centres</a:t>
            </a:r>
          </a:p>
        </p:txBody>
      </p:sp>
      <p:pic>
        <p:nvPicPr>
          <p:cNvPr id="4" name="Image 3"/>
          <p:cNvPicPr>
            <a:picLocks noChangeAspect="1"/>
          </p:cNvPicPr>
          <p:nvPr/>
        </p:nvPicPr>
        <p:blipFill>
          <a:blip r:embed="rId3"/>
          <a:stretch>
            <a:fillRect/>
          </a:stretch>
        </p:blipFill>
        <p:spPr>
          <a:xfrm>
            <a:off x="5705133" y="1021970"/>
            <a:ext cx="3118520" cy="1822649"/>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4"/>
          <a:stretch>
            <a:fillRect/>
          </a:stretch>
        </p:blipFill>
        <p:spPr>
          <a:xfrm>
            <a:off x="5766535" y="3540549"/>
            <a:ext cx="2041555" cy="1762844"/>
          </a:xfrm>
          <a:prstGeom prst="rect">
            <a:avLst/>
          </a:prstGeom>
          <a:ln>
            <a:noFill/>
          </a:ln>
          <a:effectLst>
            <a:softEdge rad="112500"/>
          </a:effectLst>
        </p:spPr>
      </p:pic>
      <p:pic>
        <p:nvPicPr>
          <p:cNvPr id="7" name="Image 6"/>
          <p:cNvPicPr>
            <a:picLocks noChangeAspect="1"/>
          </p:cNvPicPr>
          <p:nvPr/>
        </p:nvPicPr>
        <p:blipFill>
          <a:blip r:embed="rId5"/>
          <a:stretch>
            <a:fillRect/>
          </a:stretch>
        </p:blipFill>
        <p:spPr>
          <a:xfrm>
            <a:off x="6192695" y="4548299"/>
            <a:ext cx="2296030" cy="1220591"/>
          </a:xfrm>
          <a:prstGeom prst="rect">
            <a:avLst/>
          </a:prstGeom>
          <a:ln>
            <a:noFill/>
          </a:ln>
          <a:effectLst>
            <a:softEdge rad="112500"/>
          </a:effec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5896" y="2833588"/>
            <a:ext cx="1098767" cy="1312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17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DB39352-2CB9-4C5A-8820-73D989D76788}"/>
              </a:ext>
            </a:extLst>
          </p:cNvPr>
          <p:cNvSpPr>
            <a:spLocks noGrp="1"/>
          </p:cNvSpPr>
          <p:nvPr>
            <p:ph type="sldNum" sz="quarter" idx="11"/>
          </p:nvPr>
        </p:nvSpPr>
        <p:spPr/>
        <p:txBody>
          <a:bodyPr/>
          <a:lstStyle/>
          <a:p>
            <a:fld id="{733122C9-A0B9-462F-8757-0847AD287B63}" type="slidenum">
              <a:rPr lang="fr-FR" noProof="0" smtClean="0"/>
              <a:pPr/>
              <a:t>9</a:t>
            </a:fld>
            <a:endParaRPr lang="fr-FR" noProof="0"/>
          </a:p>
        </p:txBody>
      </p:sp>
      <p:sp>
        <p:nvSpPr>
          <p:cNvPr id="6" name="Titre 5">
            <a:extLst>
              <a:ext uri="{FF2B5EF4-FFF2-40B4-BE49-F238E27FC236}">
                <a16:creationId xmlns:a16="http://schemas.microsoft.com/office/drawing/2014/main" id="{59047A69-294E-428E-AD13-F36271B93F05}"/>
              </a:ext>
            </a:extLst>
          </p:cNvPr>
          <p:cNvSpPr>
            <a:spLocks noGrp="1"/>
          </p:cNvSpPr>
          <p:nvPr>
            <p:ph type="title"/>
          </p:nvPr>
        </p:nvSpPr>
        <p:spPr>
          <a:xfrm>
            <a:off x="457826" y="403861"/>
            <a:ext cx="8280000" cy="557318"/>
          </a:xfrm>
        </p:spPr>
        <p:txBody>
          <a:bodyPr/>
          <a:lstStyle/>
          <a:p>
            <a:pPr>
              <a:lnSpc>
                <a:spcPct val="87000"/>
              </a:lnSpc>
            </a:pPr>
            <a:r>
              <a:rPr lang="fr-FR" sz="3400" dirty="0">
                <a:solidFill>
                  <a:srgbClr val="002060"/>
                </a:solidFill>
              </a:rPr>
              <a:t>Notre  méthodologie d’accompagnement</a:t>
            </a:r>
          </a:p>
        </p:txBody>
      </p:sp>
      <p:pic>
        <p:nvPicPr>
          <p:cNvPr id="7" name="Image 6"/>
          <p:cNvPicPr>
            <a:picLocks noChangeAspect="1"/>
          </p:cNvPicPr>
          <p:nvPr/>
        </p:nvPicPr>
        <p:blipFill>
          <a:blip r:embed="rId3"/>
          <a:stretch>
            <a:fillRect/>
          </a:stretch>
        </p:blipFill>
        <p:spPr>
          <a:xfrm>
            <a:off x="262903" y="1949113"/>
            <a:ext cx="2466473" cy="1502633"/>
          </a:xfrm>
          <a:prstGeom prst="rect">
            <a:avLst/>
          </a:prstGeom>
          <a:effectLst>
            <a:outerShdw blurRad="50800" dist="50800" dir="2400000" algn="ctr" rotWithShape="0">
              <a:srgbClr val="000000">
                <a:alpha val="43137"/>
              </a:srgbClr>
            </a:outerShdw>
          </a:effectLst>
        </p:spPr>
      </p:pic>
      <p:pic>
        <p:nvPicPr>
          <p:cNvPr id="10" name="Image 9"/>
          <p:cNvPicPr>
            <a:picLocks noChangeAspect="1"/>
          </p:cNvPicPr>
          <p:nvPr/>
        </p:nvPicPr>
        <p:blipFill>
          <a:blip r:embed="rId4"/>
          <a:stretch>
            <a:fillRect/>
          </a:stretch>
        </p:blipFill>
        <p:spPr>
          <a:xfrm>
            <a:off x="917157" y="2983050"/>
            <a:ext cx="1969928" cy="1153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p:nvPr/>
        </p:nvSpPr>
        <p:spPr>
          <a:xfrm>
            <a:off x="213162" y="4253882"/>
            <a:ext cx="2488829" cy="715581"/>
          </a:xfrm>
          <a:prstGeom prst="rect">
            <a:avLst/>
          </a:prstGeom>
          <a:noFill/>
        </p:spPr>
        <p:txBody>
          <a:bodyPr wrap="square" rtlCol="0">
            <a:spAutoFit/>
          </a:bodyPr>
          <a:lstStyle/>
          <a:p>
            <a:r>
              <a:rPr lang="fr-FR" sz="1350" dirty="0"/>
              <a:t>Des entretiens en face à face ou à distance selon vos besoins </a:t>
            </a:r>
          </a:p>
        </p:txBody>
      </p:sp>
      <p:sp>
        <p:nvSpPr>
          <p:cNvPr id="12" name="ZoneTexte 11"/>
          <p:cNvSpPr txBox="1"/>
          <p:nvPr/>
        </p:nvSpPr>
        <p:spPr>
          <a:xfrm>
            <a:off x="461521" y="5138910"/>
            <a:ext cx="1796125" cy="669414"/>
          </a:xfrm>
          <a:prstGeom prst="rect">
            <a:avLst/>
          </a:prstGeom>
          <a:noFill/>
        </p:spPr>
        <p:txBody>
          <a:bodyPr wrap="square" rtlCol="0">
            <a:spAutoFit/>
          </a:bodyPr>
          <a:lstStyle/>
          <a:p>
            <a:r>
              <a:rPr lang="fr-FR" sz="1350" b="1" dirty="0"/>
              <a:t>Durée moyenne </a:t>
            </a:r>
          </a:p>
          <a:p>
            <a:r>
              <a:rPr lang="fr-FR" sz="1200" dirty="0"/>
              <a:t>3 à 6h d’accompagnement</a:t>
            </a:r>
          </a:p>
        </p:txBody>
      </p:sp>
      <p:graphicFrame>
        <p:nvGraphicFramePr>
          <p:cNvPr id="13" name="Diagramme 12"/>
          <p:cNvGraphicFramePr/>
          <p:nvPr/>
        </p:nvGraphicFramePr>
        <p:xfrm>
          <a:off x="3059832" y="1556792"/>
          <a:ext cx="5677994"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7321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32558"/>
      </a:dk2>
      <a:lt2>
        <a:srgbClr val="FDC300"/>
      </a:lt2>
      <a:accent1>
        <a:srgbClr val="0089FF"/>
      </a:accent1>
      <a:accent2>
        <a:srgbClr val="00B6E7"/>
      </a:accent2>
      <a:accent3>
        <a:srgbClr val="FF4365"/>
      </a:accent3>
      <a:accent4>
        <a:srgbClr val="00D553"/>
      </a:accent4>
      <a:accent5>
        <a:srgbClr val="FF531F"/>
      </a:accent5>
      <a:accent6>
        <a:srgbClr val="232558"/>
      </a:accent6>
      <a:hlink>
        <a:srgbClr val="232558"/>
      </a:hlink>
      <a:folHlink>
        <a:srgbClr val="23255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32558"/>
      </a:dk2>
      <a:lt2>
        <a:srgbClr val="FDC300"/>
      </a:lt2>
      <a:accent1>
        <a:srgbClr val="0089FF"/>
      </a:accent1>
      <a:accent2>
        <a:srgbClr val="00B6E7"/>
      </a:accent2>
      <a:accent3>
        <a:srgbClr val="FF4365"/>
      </a:accent3>
      <a:accent4>
        <a:srgbClr val="00D553"/>
      </a:accent4>
      <a:accent5>
        <a:srgbClr val="FF531F"/>
      </a:accent5>
      <a:accent6>
        <a:srgbClr val="232558"/>
      </a:accent6>
      <a:hlink>
        <a:srgbClr val="232558"/>
      </a:hlink>
      <a:folHlink>
        <a:srgbClr val="23255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32558"/>
      </a:dk2>
      <a:lt2>
        <a:srgbClr val="FDC300"/>
      </a:lt2>
      <a:accent1>
        <a:srgbClr val="0089FF"/>
      </a:accent1>
      <a:accent2>
        <a:srgbClr val="00B6E7"/>
      </a:accent2>
      <a:accent3>
        <a:srgbClr val="FF4365"/>
      </a:accent3>
      <a:accent4>
        <a:srgbClr val="00D553"/>
      </a:accent4>
      <a:accent5>
        <a:srgbClr val="FF531F"/>
      </a:accent5>
      <a:accent6>
        <a:srgbClr val="232558"/>
      </a:accent6>
      <a:hlink>
        <a:srgbClr val="232558"/>
      </a:hlink>
      <a:folHlink>
        <a:srgbClr val="23255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32558"/>
      </a:dk2>
      <a:lt2>
        <a:srgbClr val="FDC300"/>
      </a:lt2>
      <a:accent1>
        <a:srgbClr val="0089FF"/>
      </a:accent1>
      <a:accent2>
        <a:srgbClr val="00B6E7"/>
      </a:accent2>
      <a:accent3>
        <a:srgbClr val="FF4365"/>
      </a:accent3>
      <a:accent4>
        <a:srgbClr val="00D553"/>
      </a:accent4>
      <a:accent5>
        <a:srgbClr val="FF531F"/>
      </a:accent5>
      <a:accent6>
        <a:srgbClr val="232558"/>
      </a:accent6>
      <a:hlink>
        <a:srgbClr val="232558"/>
      </a:hlink>
      <a:folHlink>
        <a:srgbClr val="23255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201118_modele_ppt_apec_V2</Template>
  <TotalTime>1008</TotalTime>
  <Words>1337</Words>
  <Application>Microsoft Office PowerPoint</Application>
  <PresentationFormat>Affichage à l'écran (4:3)</PresentationFormat>
  <Paragraphs>217</Paragraphs>
  <Slides>20</Slides>
  <Notes>9</Notes>
  <HiddenSlides>4</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20</vt:i4>
      </vt:variant>
    </vt:vector>
  </HeadingPairs>
  <TitlesOfParts>
    <vt:vector size="32" baseType="lpstr">
      <vt:lpstr>Aptos</vt:lpstr>
      <vt:lpstr>Arial</vt:lpstr>
      <vt:lpstr>Century Gothic</vt:lpstr>
      <vt:lpstr>Montserrat</vt:lpstr>
      <vt:lpstr>Segoe UI</vt:lpstr>
      <vt:lpstr>Segoe UI Emoji</vt:lpstr>
      <vt:lpstr>Times New Roman</vt:lpstr>
      <vt:lpstr>Wingdings</vt:lpstr>
      <vt:lpstr>Wingdings 3</vt:lpstr>
      <vt:lpstr>Office Theme</vt:lpstr>
      <vt:lpstr>Office Theme</vt:lpstr>
      <vt:lpstr>Office Theme</vt:lpstr>
      <vt:lpstr> Notre expertise, mettre en relation les cadres et les entreprises   6/03/2025 CCE77</vt:lpstr>
      <vt:lpstr>Programme</vt:lpstr>
      <vt:lpstr>1. Présentation de  l’APEC</vt:lpstr>
      <vt:lpstr>L’Apec : qui sommes-nous ? </vt:lpstr>
      <vt:lpstr>L’Apec : qui sommes-nous ?  Nos implantions – janvier 2024</vt:lpstr>
      <vt:lpstr>Présentation PowerPoint</vt:lpstr>
      <vt:lpstr>02. Un conseil personnalisé, de proximité et multicanal</vt:lpstr>
      <vt:lpstr>Une offre multicanale …</vt:lpstr>
      <vt:lpstr>Notre  méthodologie d’accompagnement</vt:lpstr>
      <vt:lpstr>3. Services spécifiques</vt:lpstr>
      <vt:lpstr>Présentation PowerPoint</vt:lpstr>
      <vt:lpstr>Présentation PowerPoint</vt:lpstr>
      <vt:lpstr>Présentation PowerPoint</vt:lpstr>
      <vt:lpstr>Présentation PowerPoint</vt:lpstr>
      <vt:lpstr>Présentation PowerPoint</vt:lpstr>
      <vt:lpstr>Bienvenue à l’embarquement    « Itinéraire Cadre »  </vt:lpstr>
      <vt:lpstr>Itinéraire cadre</vt:lpstr>
      <vt:lpstr>📌 'Senior, Adoptez les bons réflexes'</vt:lpstr>
      <vt:lpstr>4. Vous avez des questions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trois lignes maximum  pour doc interne</dc:title>
  <dc:subject>APEC</dc:subject>
  <dc:creator>Emmanuelle PAPIERNIK</dc:creator>
  <dc:description/>
  <cp:lastModifiedBy>Pascal MUREZ</cp:lastModifiedBy>
  <cp:revision>178</cp:revision>
  <cp:lastPrinted>2024-09-23T14:29:59Z</cp:lastPrinted>
  <dcterms:created xsi:type="dcterms:W3CDTF">2020-11-25T20:15:00Z</dcterms:created>
  <dcterms:modified xsi:type="dcterms:W3CDTF">2025-03-23T12:34:05Z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ICV">
    <vt:lpwstr>C9C14F45BB1C4782AB06F27D73497053</vt:lpwstr>
  </property>
  <property fmtid="{D5CDD505-2E9C-101B-9397-08002B2CF9AE}" pid="6" name="KSOProductBuildVer">
    <vt:lpwstr>1036-11.2.0.10463</vt:lpwstr>
  </property>
  <property fmtid="{D5CDD505-2E9C-101B-9397-08002B2CF9AE}" pid="7" name="LinksUpToDate">
    <vt:bool>false</vt:bool>
  </property>
  <property fmtid="{D5CDD505-2E9C-101B-9397-08002B2CF9AE}" pid="8" name="MMClips">
    <vt:i4>0</vt:i4>
  </property>
  <property fmtid="{D5CDD505-2E9C-101B-9397-08002B2CF9AE}" pid="9" name="Manager">
    <vt:lpwstr>APEC</vt:lpwstr>
  </property>
  <property fmtid="{D5CDD505-2E9C-101B-9397-08002B2CF9AE}" pid="10" name="Notes">
    <vt:i4>23</vt:i4>
  </property>
  <property fmtid="{D5CDD505-2E9C-101B-9397-08002B2CF9AE}" pid="11" name="PresentationFormat">
    <vt:lpwstr>Affichage à l'écran (4:3)</vt:lpwstr>
  </property>
  <property fmtid="{D5CDD505-2E9C-101B-9397-08002B2CF9AE}" pid="12" name="ScaleCrop">
    <vt:bool>false</vt:bool>
  </property>
  <property fmtid="{D5CDD505-2E9C-101B-9397-08002B2CF9AE}" pid="13" name="ShareDoc">
    <vt:bool>false</vt:bool>
  </property>
  <property fmtid="{D5CDD505-2E9C-101B-9397-08002B2CF9AE}" pid="14" name="Slides">
    <vt:i4>40</vt:i4>
  </property>
</Properties>
</file>